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65" r:id="rId4"/>
    <p:sldId id="266" r:id="rId5"/>
    <p:sldId id="258" r:id="rId6"/>
    <p:sldId id="259" r:id="rId7"/>
    <p:sldId id="260" r:id="rId8"/>
    <p:sldId id="261" r:id="rId9"/>
    <p:sldId id="262" r:id="rId10"/>
    <p:sldId id="263" r:id="rId11"/>
    <p:sldId id="264" r:id="rId12"/>
    <p:sldId id="267" r:id="rId13"/>
    <p:sldId id="268" r:id="rId14"/>
    <p:sldId id="270"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33019E-DB3C-EECC-0B6B-DE02DF502585}" v="229" dt="2024-12-27T10:20:44.359"/>
    <p1510:client id="{7826BC5C-FA98-E4BB-B217-3EAF27126C9D}" v="1314" dt="2024-12-26T21:32:48.612"/>
    <p1510:client id="{9F629F0F-4F3A-ED31-04A1-1EAC8282D7FD}" v="747" dt="2024-12-27T09:58:16.792"/>
    <p1510:client id="{C7EB6353-734A-3929-F24B-96BA35BDEB1F}" v="845" dt="2024-12-26T07:04:19.772"/>
    <p1510:client id="{F819F1E9-B7FE-85FA-9F79-C37766B61385}" v="1078" dt="2024-12-25T20:04:27.427"/>
    <p1510:client id="{FFC61EA1-1B9D-B7A0-E942-1D608D8144BE}" v="1434" dt="2024-12-26T05:54:18.6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11EAACC7-3B3F-47D1-959A-EF58926E955E}" type="datetimeFigureOut">
              <a:rPr lang="en-US" smtClean="0"/>
              <a:t>12/27/2024</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942199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11EAACC7-3B3F-47D1-959A-EF58926E955E}" type="datetimeFigureOut">
              <a:rPr lang="en-US" smtClean="0"/>
              <a:t>12/27/2024</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512975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11EAACC7-3B3F-47D1-959A-EF58926E955E}" type="datetimeFigureOut">
              <a:rPr lang="en-US" smtClean="0"/>
              <a:t>12/27/2024</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31055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11EAACC7-3B3F-47D1-959A-EF58926E955E}" type="datetimeFigureOut">
              <a:rPr lang="en-US" smtClean="0"/>
              <a:t>12/27/2024</a:t>
            </a:fld>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303653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11EAACC7-3B3F-47D1-959A-EF58926E955E}" type="datetimeFigureOut">
              <a:rPr lang="en-US" smtClean="0"/>
              <a:t>12/27/2024</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091084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11EAACC7-3B3F-47D1-959A-EF58926E955E}" type="datetimeFigureOut">
              <a:rPr lang="en-US" smtClean="0"/>
              <a:t>12/27/2024</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4121598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11EAACC7-3B3F-47D1-959A-EF58926E955E}" type="datetimeFigureOut">
              <a:rPr lang="en-US" smtClean="0"/>
              <a:t>12/27/2024</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369912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11EAACC7-3B3F-47D1-959A-EF58926E955E}" type="datetimeFigureOut">
              <a:rPr lang="en-US" smtClean="0"/>
              <a:t>12/27/2024</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927005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11EAACC7-3B3F-47D1-959A-EF58926E955E}" type="datetimeFigureOut">
              <a:rPr lang="en-US" smtClean="0"/>
              <a:t>12/27/2024</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823850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11EAACC7-3B3F-47D1-959A-EF58926E955E}" type="datetimeFigureOut">
              <a:rPr lang="en-US" smtClean="0"/>
              <a:t>12/27/2024</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798015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11EAACC7-3B3F-47D1-959A-EF58926E955E}" type="datetimeFigureOut">
              <a:rPr lang="en-US" smtClean="0"/>
              <a:t>12/27/2024</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776633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11EAACC7-3B3F-47D1-959A-EF58926E955E}" type="datetimeFigureOut">
              <a:rPr lang="en-US" smtClean="0"/>
              <a:t>12/27/2024</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138198439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27" r:id="rId6"/>
    <p:sldLayoutId id="2147483732"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2D23EF01-5C9E-4B1E-85FE-E230C5BC9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plash of colors on a white surface">
            <a:extLst>
              <a:ext uri="{FF2B5EF4-FFF2-40B4-BE49-F238E27FC236}">
                <a16:creationId xmlns:a16="http://schemas.microsoft.com/office/drawing/2014/main" id="{45D54703-F41A-2109-C16D-B8E80105898A}"/>
              </a:ext>
            </a:extLst>
          </p:cNvPr>
          <p:cNvPicPr>
            <a:picLocks noChangeAspect="1"/>
          </p:cNvPicPr>
          <p:nvPr/>
        </p:nvPicPr>
        <p:blipFill>
          <a:blip r:embed="rId2"/>
          <a:srcRect t="2344" b="22656"/>
          <a:stretch/>
        </p:blipFill>
        <p:spPr>
          <a:xfrm>
            <a:off x="20" y="10"/>
            <a:ext cx="12191979" cy="6857990"/>
          </a:xfrm>
          <a:prstGeom prst="rect">
            <a:avLst/>
          </a:prstGeom>
        </p:spPr>
      </p:pic>
      <p:cxnSp>
        <p:nvCxnSpPr>
          <p:cNvPr id="32" name="Straight Connector 31">
            <a:extLst>
              <a:ext uri="{FF2B5EF4-FFF2-40B4-BE49-F238E27FC236}">
                <a16:creationId xmlns:a16="http://schemas.microsoft.com/office/drawing/2014/main" id="{EFD94027-0273-4AF2-87C2-49EB6D6550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69478" y="0"/>
            <a:ext cx="10222521" cy="597876"/>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4870472-9E8A-42D0-BDA3-B312F4C72A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1627833"/>
            <a:ext cx="2512088" cy="523016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7FDDA27-9BF1-44E7-8DD4-975622B9BB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0"/>
            <a:ext cx="803867" cy="558688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280D8D-93BB-4BD4-86DA-25993A4B52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01284" y="5938576"/>
            <a:ext cx="5690716" cy="91942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9FEC981-EB48-4A49-88DF-0A6DB2ECB0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209125" y="1392865"/>
            <a:ext cx="1982876" cy="546513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DBFF75F-844B-447A-A83D-D0B0D85175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9093759" y="2"/>
            <a:ext cx="3098240" cy="342899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idx="4294967295"/>
          </p:nvPr>
        </p:nvSpPr>
        <p:spPr>
          <a:xfrm>
            <a:off x="9037638" y="3025775"/>
            <a:ext cx="3154362" cy="2984500"/>
          </a:xfrm>
        </p:spPr>
        <p:txBody>
          <a:bodyPr>
            <a:normAutofit/>
          </a:bodyPr>
          <a:lstStyle/>
          <a:p>
            <a:pPr algn="r"/>
            <a:r>
              <a:rPr lang="en-US" sz="3700" dirty="0">
                <a:ln>
                  <a:solidFill>
                    <a:srgbClr val="000000">
                      <a:lumMod val="75000"/>
                      <a:lumOff val="25000"/>
                      <a:alpha val="10000"/>
                    </a:srgbClr>
                  </a:solidFill>
                </a:ln>
                <a:effectLst>
                  <a:outerShdw blurRad="9525" dist="25400" dir="14640000" algn="tl" rotWithShape="0">
                    <a:srgbClr val="000000">
                      <a:alpha val="30000"/>
                    </a:srgbClr>
                  </a:outerShdw>
                </a:effectLst>
                <a:latin typeface="Berlin Sans FB"/>
              </a:rPr>
              <a:t>Finding your Authentic Self</a:t>
            </a:r>
            <a:endParaRPr lang="en-US" sz="3700" dirty="0">
              <a:latin typeface="Berlin Sans FB"/>
            </a:endParaRPr>
          </a:p>
        </p:txBody>
      </p:sp>
      <p:sp>
        <p:nvSpPr>
          <p:cNvPr id="3" name="Subtitle 2"/>
          <p:cNvSpPr>
            <a:spLocks noGrp="1"/>
          </p:cNvSpPr>
          <p:nvPr>
            <p:ph type="subTitle" idx="4294967295"/>
          </p:nvPr>
        </p:nvSpPr>
        <p:spPr>
          <a:xfrm>
            <a:off x="9671050" y="1117600"/>
            <a:ext cx="2520950" cy="1519238"/>
          </a:xfrm>
        </p:spPr>
        <p:txBody>
          <a:bodyPr vert="horz" lIns="91440" tIns="45720" rIns="91440" bIns="45720" rtlCol="0" anchor="t">
            <a:normAutofit/>
          </a:bodyPr>
          <a:lstStyle/>
          <a:p>
            <a:pPr algn="r"/>
            <a:r>
              <a:rPr lang="en-US" sz="1800" dirty="0">
                <a:ln>
                  <a:solidFill>
                    <a:srgbClr val="000000">
                      <a:lumMod val="75000"/>
                      <a:lumOff val="25000"/>
                      <a:alpha val="10000"/>
                    </a:srgbClr>
                  </a:solidFill>
                </a:ln>
                <a:effectLst>
                  <a:outerShdw blurRad="9525" dist="25400" dir="14640000" algn="tl" rotWithShape="0">
                    <a:srgbClr val="000000">
                      <a:alpha val="30000"/>
                    </a:srgbClr>
                  </a:outerShdw>
                </a:effectLst>
                <a:latin typeface="Berlin Sans FB"/>
              </a:rPr>
              <a:t>Composed by David </a:t>
            </a:r>
            <a:r>
              <a:rPr lang="en-US" sz="1800" err="1">
                <a:ln>
                  <a:solidFill>
                    <a:srgbClr val="000000">
                      <a:lumMod val="75000"/>
                      <a:lumOff val="25000"/>
                      <a:alpha val="10000"/>
                    </a:srgbClr>
                  </a:solidFill>
                </a:ln>
                <a:effectLst>
                  <a:outerShdw blurRad="9525" dist="25400" dir="14640000" algn="tl" rotWithShape="0">
                    <a:srgbClr val="000000">
                      <a:alpha val="30000"/>
                    </a:srgbClr>
                  </a:outerShdw>
                </a:effectLst>
                <a:latin typeface="Berlin Sans FB"/>
              </a:rPr>
              <a:t>Benzshawel</a:t>
            </a:r>
            <a:endParaRPr lang="en-US" sz="1800">
              <a:latin typeface="Berlin Sans FB"/>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sitting on a bench&#10;&#10;Description automatically generated">
            <a:extLst>
              <a:ext uri="{FF2B5EF4-FFF2-40B4-BE49-F238E27FC236}">
                <a16:creationId xmlns:a16="http://schemas.microsoft.com/office/drawing/2014/main" id="{1134CC9D-7B9F-B471-45E8-060E0FF6DCAE}"/>
              </a:ext>
            </a:extLst>
          </p:cNvPr>
          <p:cNvPicPr>
            <a:picLocks noChangeAspect="1"/>
          </p:cNvPicPr>
          <p:nvPr/>
        </p:nvPicPr>
        <p:blipFill>
          <a:blip r:embed="rId2"/>
          <a:stretch>
            <a:fillRect/>
          </a:stretch>
        </p:blipFill>
        <p:spPr>
          <a:xfrm>
            <a:off x="1148195" y="439947"/>
            <a:ext cx="4114800" cy="4114800"/>
          </a:xfrm>
          <a:prstGeom prst="rect">
            <a:avLst/>
          </a:prstGeom>
        </p:spPr>
      </p:pic>
      <p:pic>
        <p:nvPicPr>
          <p:cNvPr id="3" name="Picture 2" descr="A person with braided hair holding his hand to his face&#10;&#10;Description automatically generated">
            <a:extLst>
              <a:ext uri="{FF2B5EF4-FFF2-40B4-BE49-F238E27FC236}">
                <a16:creationId xmlns:a16="http://schemas.microsoft.com/office/drawing/2014/main" id="{DEAF292C-A195-B288-CA3D-471A6FE717A7}"/>
              </a:ext>
            </a:extLst>
          </p:cNvPr>
          <p:cNvPicPr>
            <a:picLocks noChangeAspect="1"/>
          </p:cNvPicPr>
          <p:nvPr/>
        </p:nvPicPr>
        <p:blipFill>
          <a:blip r:embed="rId3"/>
          <a:stretch>
            <a:fillRect/>
          </a:stretch>
        </p:blipFill>
        <p:spPr>
          <a:xfrm>
            <a:off x="5670817" y="434591"/>
            <a:ext cx="3519987" cy="4114800"/>
          </a:xfrm>
          <a:prstGeom prst="rect">
            <a:avLst/>
          </a:prstGeom>
        </p:spPr>
      </p:pic>
      <p:sp>
        <p:nvSpPr>
          <p:cNvPr id="5" name="TextBox 4">
            <a:extLst>
              <a:ext uri="{FF2B5EF4-FFF2-40B4-BE49-F238E27FC236}">
                <a16:creationId xmlns:a16="http://schemas.microsoft.com/office/drawing/2014/main" id="{C3BA3494-BC6F-DD7A-A703-6605B3D4A906}"/>
              </a:ext>
            </a:extLst>
          </p:cNvPr>
          <p:cNvSpPr txBox="1"/>
          <p:nvPr/>
        </p:nvSpPr>
        <p:spPr>
          <a:xfrm>
            <a:off x="530835" y="4774128"/>
            <a:ext cx="1111082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Berlin Sans FB"/>
              </a:rPr>
              <a:t>I found that having some kind of community connection helps me feel supported &amp; encouraged to grow more.  I found for me that </a:t>
            </a:r>
            <a:r>
              <a:rPr lang="en-US" err="1">
                <a:latin typeface="Berlin Sans FB"/>
              </a:rPr>
              <a:t>FaceBook</a:t>
            </a:r>
            <a:r>
              <a:rPr lang="en-US" dirty="0">
                <a:latin typeface="Berlin Sans FB"/>
              </a:rPr>
              <a:t> with over 5K friends has met that need for me as well as my website reikiaccess.com which has been up &amp; added to for over 25 yrs.  I describe my current spiritual path as being a pagan </a:t>
            </a:r>
            <a:r>
              <a:rPr lang="en-US" err="1">
                <a:latin typeface="Berlin Sans FB"/>
              </a:rPr>
              <a:t>zen</a:t>
            </a:r>
            <a:r>
              <a:rPr lang="en-US" dirty="0">
                <a:latin typeface="Berlin Sans FB"/>
              </a:rPr>
              <a:t> </a:t>
            </a:r>
            <a:r>
              <a:rPr lang="en-US" err="1">
                <a:latin typeface="Berlin Sans FB"/>
              </a:rPr>
              <a:t>buddhist</a:t>
            </a:r>
            <a:r>
              <a:rPr lang="en-US" dirty="0">
                <a:latin typeface="Berlin Sans FB"/>
              </a:rPr>
              <a:t>....</a:t>
            </a:r>
            <a:r>
              <a:rPr lang="en-US" err="1">
                <a:latin typeface="Berlin Sans FB"/>
              </a:rPr>
              <a:t>i</a:t>
            </a:r>
            <a:r>
              <a:rPr lang="en-US" dirty="0">
                <a:latin typeface="Berlin Sans FB"/>
              </a:rPr>
              <a:t> was never a real community kind of person but a loner who finds kindred souls for the support I need....</a:t>
            </a:r>
          </a:p>
        </p:txBody>
      </p:sp>
    </p:spTree>
    <p:extLst>
      <p:ext uri="{BB962C8B-B14F-4D97-AF65-F5344CB8AC3E}">
        <p14:creationId xmlns:p14="http://schemas.microsoft.com/office/powerpoint/2010/main" val="439110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flower&#10;&#10;Description automatically generated">
            <a:extLst>
              <a:ext uri="{FF2B5EF4-FFF2-40B4-BE49-F238E27FC236}">
                <a16:creationId xmlns:a16="http://schemas.microsoft.com/office/drawing/2014/main" id="{D40BF5B5-7F18-131B-9B40-5840F92557E4}"/>
              </a:ext>
            </a:extLst>
          </p:cNvPr>
          <p:cNvPicPr>
            <a:picLocks noChangeAspect="1"/>
          </p:cNvPicPr>
          <p:nvPr/>
        </p:nvPicPr>
        <p:blipFill>
          <a:blip r:embed="rId2"/>
          <a:stretch>
            <a:fillRect/>
          </a:stretch>
        </p:blipFill>
        <p:spPr>
          <a:xfrm>
            <a:off x="1831429" y="135147"/>
            <a:ext cx="2893219" cy="4114800"/>
          </a:xfrm>
          <a:prstGeom prst="rect">
            <a:avLst/>
          </a:prstGeom>
        </p:spPr>
      </p:pic>
      <p:pic>
        <p:nvPicPr>
          <p:cNvPr id="3" name="Picture 2" descr="A drawing of flowers and plants&#10;&#10;Description automatically generated">
            <a:extLst>
              <a:ext uri="{FF2B5EF4-FFF2-40B4-BE49-F238E27FC236}">
                <a16:creationId xmlns:a16="http://schemas.microsoft.com/office/drawing/2014/main" id="{65F80D6E-90C3-8AF7-5445-ACB83D43BD04}"/>
              </a:ext>
            </a:extLst>
          </p:cNvPr>
          <p:cNvPicPr>
            <a:picLocks noChangeAspect="1"/>
          </p:cNvPicPr>
          <p:nvPr/>
        </p:nvPicPr>
        <p:blipFill>
          <a:blip r:embed="rId3"/>
          <a:stretch>
            <a:fillRect/>
          </a:stretch>
        </p:blipFill>
        <p:spPr>
          <a:xfrm>
            <a:off x="5115325" y="135147"/>
            <a:ext cx="3571617" cy="4114800"/>
          </a:xfrm>
          <a:prstGeom prst="rect">
            <a:avLst/>
          </a:prstGeom>
        </p:spPr>
      </p:pic>
      <p:sp>
        <p:nvSpPr>
          <p:cNvPr id="4" name="TextBox 3">
            <a:extLst>
              <a:ext uri="{FF2B5EF4-FFF2-40B4-BE49-F238E27FC236}">
                <a16:creationId xmlns:a16="http://schemas.microsoft.com/office/drawing/2014/main" id="{2ED41D8F-FFC2-5620-4E8B-34CA700B4785}"/>
              </a:ext>
            </a:extLst>
          </p:cNvPr>
          <p:cNvSpPr txBox="1"/>
          <p:nvPr/>
        </p:nvSpPr>
        <p:spPr>
          <a:xfrm>
            <a:off x="343750" y="4426266"/>
            <a:ext cx="1118270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Berlin Sans FB"/>
              </a:rPr>
              <a:t>Since I retired on to the Island, I have taken a couple of art classes with local artist here at The Art Center....these are some of my paintings I did 3 yrs ago now....</a:t>
            </a:r>
            <a:r>
              <a:rPr lang="en-US" err="1">
                <a:latin typeface="Berlin Sans FB"/>
              </a:rPr>
              <a:t>i</a:t>
            </a:r>
            <a:r>
              <a:rPr lang="en-US" dirty="0">
                <a:latin typeface="Berlin Sans FB"/>
              </a:rPr>
              <a:t> have also taken up making beach bracelets from shells I find on the beach &amp; beach art from driftwood &amp; stones/shells I have found here also.  Creativity is a </a:t>
            </a:r>
            <a:r>
              <a:rPr lang="en-US" err="1">
                <a:latin typeface="Berlin Sans FB"/>
              </a:rPr>
              <a:t>imporant</a:t>
            </a:r>
            <a:r>
              <a:rPr lang="en-US" dirty="0">
                <a:latin typeface="Berlin Sans FB"/>
              </a:rPr>
              <a:t> part of feeding my SOUL &amp; enriching my spirituality as well as random acts of </a:t>
            </a:r>
            <a:r>
              <a:rPr lang="en-US" err="1">
                <a:latin typeface="Berlin Sans FB"/>
              </a:rPr>
              <a:t>kindess</a:t>
            </a:r>
            <a:r>
              <a:rPr lang="en-US" dirty="0">
                <a:latin typeface="Berlin Sans FB"/>
              </a:rPr>
              <a:t> of giving them away to visitors &amp; residents on the Island   We have 1300 acres preserve here for bird watching, wild flowers &amp; much wild life on the island.</a:t>
            </a:r>
          </a:p>
        </p:txBody>
      </p:sp>
    </p:spTree>
    <p:extLst>
      <p:ext uri="{BB962C8B-B14F-4D97-AF65-F5344CB8AC3E}">
        <p14:creationId xmlns:p14="http://schemas.microsoft.com/office/powerpoint/2010/main" val="1913108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oster with a list of things&#10;&#10;Description automatically generated">
            <a:extLst>
              <a:ext uri="{FF2B5EF4-FFF2-40B4-BE49-F238E27FC236}">
                <a16:creationId xmlns:a16="http://schemas.microsoft.com/office/drawing/2014/main" id="{445ADF00-F13F-AA6E-0719-765447C41768}"/>
              </a:ext>
            </a:extLst>
          </p:cNvPr>
          <p:cNvPicPr>
            <a:picLocks noChangeAspect="1"/>
          </p:cNvPicPr>
          <p:nvPr/>
        </p:nvPicPr>
        <p:blipFill>
          <a:blip r:embed="rId2"/>
          <a:stretch>
            <a:fillRect/>
          </a:stretch>
        </p:blipFill>
        <p:spPr>
          <a:xfrm>
            <a:off x="2748836" y="5751"/>
            <a:ext cx="5731048" cy="4215441"/>
          </a:xfrm>
          <a:prstGeom prst="rect">
            <a:avLst/>
          </a:prstGeom>
        </p:spPr>
      </p:pic>
      <p:sp>
        <p:nvSpPr>
          <p:cNvPr id="3" name="TextBox 2">
            <a:extLst>
              <a:ext uri="{FF2B5EF4-FFF2-40B4-BE49-F238E27FC236}">
                <a16:creationId xmlns:a16="http://schemas.microsoft.com/office/drawing/2014/main" id="{8BCDB90B-140E-2C02-91F2-BAD6525BC65D}"/>
              </a:ext>
            </a:extLst>
          </p:cNvPr>
          <p:cNvSpPr txBox="1"/>
          <p:nvPr/>
        </p:nvSpPr>
        <p:spPr>
          <a:xfrm>
            <a:off x="508436" y="4242301"/>
            <a:ext cx="1118270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Berlin Sans FB"/>
              </a:rPr>
              <a:t>Foundational to finding my authentic self was to begin to learn about codependency, </a:t>
            </a:r>
            <a:r>
              <a:rPr lang="en-US" dirty="0" err="1">
                <a:latin typeface="Berlin Sans FB"/>
              </a:rPr>
              <a:t>self care</a:t>
            </a:r>
            <a:r>
              <a:rPr lang="en-US" dirty="0">
                <a:latin typeface="Berlin Sans FB"/>
              </a:rPr>
              <a:t>, </a:t>
            </a:r>
            <a:r>
              <a:rPr lang="en-US" dirty="0" err="1">
                <a:latin typeface="Berlin Sans FB"/>
              </a:rPr>
              <a:t>self talk</a:t>
            </a:r>
            <a:r>
              <a:rPr lang="en-US" dirty="0">
                <a:latin typeface="Berlin Sans FB"/>
              </a:rPr>
              <a:t> &amp; </a:t>
            </a:r>
            <a:r>
              <a:rPr lang="en-US" dirty="0" err="1">
                <a:latin typeface="Berlin Sans FB"/>
              </a:rPr>
              <a:t>self love</a:t>
            </a:r>
            <a:r>
              <a:rPr lang="en-US" dirty="0">
                <a:latin typeface="Berlin Sans FB"/>
              </a:rPr>
              <a:t>....not to be selfish but my learning more about my authentic self I feel I can better BE my best person for others to meet &amp; enjoy.  I do like to read &amp; study but in matters of the heart/soul it seems I have learned best from the "school of hard knocks" or as my dad use to say "you just need to learn to roll with the </a:t>
            </a:r>
            <a:r>
              <a:rPr lang="en-US" dirty="0" err="1">
                <a:latin typeface="Berlin Sans FB"/>
              </a:rPr>
              <a:t>punchs</a:t>
            </a:r>
            <a:r>
              <a:rPr lang="en-US" dirty="0">
                <a:latin typeface="Berlin Sans FB"/>
              </a:rPr>
              <a:t>" or "</a:t>
            </a:r>
            <a:r>
              <a:rPr lang="en-US" dirty="0" err="1">
                <a:latin typeface="Berlin Sans FB"/>
              </a:rPr>
              <a:t>Sh</a:t>
            </a:r>
            <a:r>
              <a:rPr lang="en-US" dirty="0">
                <a:latin typeface="Berlin Sans FB"/>
              </a:rPr>
              <a:t>*t happens are you going to let in bury you under or use it for fertilizer for new growth".</a:t>
            </a:r>
            <a:r>
              <a:rPr lang="en-US" dirty="0"/>
              <a:t>  </a:t>
            </a:r>
          </a:p>
        </p:txBody>
      </p:sp>
    </p:spTree>
    <p:extLst>
      <p:ext uri="{BB962C8B-B14F-4D97-AF65-F5344CB8AC3E}">
        <p14:creationId xmlns:p14="http://schemas.microsoft.com/office/powerpoint/2010/main" val="816184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oster with text and images&#10;&#10;Description automatically generated">
            <a:extLst>
              <a:ext uri="{FF2B5EF4-FFF2-40B4-BE49-F238E27FC236}">
                <a16:creationId xmlns:a16="http://schemas.microsoft.com/office/drawing/2014/main" id="{E8583386-DB69-B6C3-2562-446AB5EB51DF}"/>
              </a:ext>
            </a:extLst>
          </p:cNvPr>
          <p:cNvPicPr>
            <a:picLocks noChangeAspect="1"/>
          </p:cNvPicPr>
          <p:nvPr/>
        </p:nvPicPr>
        <p:blipFill>
          <a:blip r:embed="rId2"/>
          <a:stretch>
            <a:fillRect/>
          </a:stretch>
        </p:blipFill>
        <p:spPr>
          <a:xfrm>
            <a:off x="1097280" y="5751"/>
            <a:ext cx="3901440" cy="4114800"/>
          </a:xfrm>
          <a:prstGeom prst="rect">
            <a:avLst/>
          </a:prstGeom>
        </p:spPr>
      </p:pic>
      <p:pic>
        <p:nvPicPr>
          <p:cNvPr id="3" name="Picture 2">
            <a:extLst>
              <a:ext uri="{FF2B5EF4-FFF2-40B4-BE49-F238E27FC236}">
                <a16:creationId xmlns:a16="http://schemas.microsoft.com/office/drawing/2014/main" id="{7F5960CF-FD59-53F6-C254-22CF4B9942CC}"/>
              </a:ext>
            </a:extLst>
          </p:cNvPr>
          <p:cNvPicPr>
            <a:picLocks noChangeAspect="1"/>
          </p:cNvPicPr>
          <p:nvPr/>
        </p:nvPicPr>
        <p:blipFill>
          <a:blip r:embed="rId3"/>
          <a:stretch>
            <a:fillRect/>
          </a:stretch>
        </p:blipFill>
        <p:spPr>
          <a:xfrm>
            <a:off x="5562600" y="5751"/>
            <a:ext cx="4114800" cy="4114800"/>
          </a:xfrm>
          <a:prstGeom prst="rect">
            <a:avLst/>
          </a:prstGeom>
        </p:spPr>
      </p:pic>
      <p:sp>
        <p:nvSpPr>
          <p:cNvPr id="4" name="TextBox 3">
            <a:extLst>
              <a:ext uri="{FF2B5EF4-FFF2-40B4-BE49-F238E27FC236}">
                <a16:creationId xmlns:a16="http://schemas.microsoft.com/office/drawing/2014/main" id="{B2DECCBB-3099-8FE5-9032-C2CCDB49866C}"/>
              </a:ext>
            </a:extLst>
          </p:cNvPr>
          <p:cNvSpPr txBox="1"/>
          <p:nvPr/>
        </p:nvSpPr>
        <p:spPr>
          <a:xfrm>
            <a:off x="1100848" y="4259619"/>
            <a:ext cx="1030569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Berlin Sans FB"/>
              </a:rPr>
              <a:t>So you may find a time when you feel blocked &amp; want to get your energy unstuck....here are some suggestions....like everything on this presentation these are only suggestions....find one that resonates with you &amp; try it out for </a:t>
            </a:r>
            <a:r>
              <a:rPr lang="en-US" err="1">
                <a:latin typeface="Berlin Sans FB"/>
              </a:rPr>
              <a:t>awhile</a:t>
            </a:r>
            <a:r>
              <a:rPr lang="en-US" dirty="0">
                <a:latin typeface="Berlin Sans FB"/>
              </a:rPr>
              <a:t>...only you know if it is working &amp; helps your energy flow again.  Learning reiki has been a great help for me in understanding </a:t>
            </a:r>
            <a:r>
              <a:rPr lang="en-US">
                <a:latin typeface="Berlin Sans FB"/>
              </a:rPr>
              <a:t>energy flow,  where in my chakras I </a:t>
            </a:r>
            <a:r>
              <a:rPr lang="en-US" err="1">
                <a:latin typeface="Berlin Sans FB"/>
              </a:rPr>
              <a:t>maybe</a:t>
            </a:r>
            <a:r>
              <a:rPr lang="en-US" dirty="0">
                <a:latin typeface="Berlin Sans FB"/>
              </a:rPr>
              <a:t> blocked &amp; how to remove the blockages.</a:t>
            </a:r>
          </a:p>
        </p:txBody>
      </p:sp>
    </p:spTree>
    <p:extLst>
      <p:ext uri="{BB962C8B-B14F-4D97-AF65-F5344CB8AC3E}">
        <p14:creationId xmlns:p14="http://schemas.microsoft.com/office/powerpoint/2010/main" val="3565277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olorful painting with text&#10;&#10;Description automatically generated">
            <a:extLst>
              <a:ext uri="{FF2B5EF4-FFF2-40B4-BE49-F238E27FC236}">
                <a16:creationId xmlns:a16="http://schemas.microsoft.com/office/drawing/2014/main" id="{0CB293D1-1266-BEB8-AF32-8549FC949E92}"/>
              </a:ext>
            </a:extLst>
          </p:cNvPr>
          <p:cNvPicPr>
            <a:picLocks noChangeAspect="1"/>
          </p:cNvPicPr>
          <p:nvPr/>
        </p:nvPicPr>
        <p:blipFill>
          <a:blip r:embed="rId2"/>
          <a:stretch>
            <a:fillRect/>
          </a:stretch>
        </p:blipFill>
        <p:spPr>
          <a:xfrm>
            <a:off x="3623229" y="293298"/>
            <a:ext cx="4140411" cy="4114800"/>
          </a:xfrm>
          <a:prstGeom prst="rect">
            <a:avLst/>
          </a:prstGeom>
        </p:spPr>
      </p:pic>
      <p:sp>
        <p:nvSpPr>
          <p:cNvPr id="3" name="TextBox 2">
            <a:extLst>
              <a:ext uri="{FF2B5EF4-FFF2-40B4-BE49-F238E27FC236}">
                <a16:creationId xmlns:a16="http://schemas.microsoft.com/office/drawing/2014/main" id="{080861B9-033C-0AAB-8B3F-734DE9AEB265}"/>
              </a:ext>
            </a:extLst>
          </p:cNvPr>
          <p:cNvSpPr txBox="1"/>
          <p:nvPr/>
        </p:nvSpPr>
        <p:spPr>
          <a:xfrm>
            <a:off x="1497859" y="4415156"/>
            <a:ext cx="886795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Berlin Sans FB"/>
              </a:rPr>
              <a:t>I believe </a:t>
            </a:r>
            <a:r>
              <a:rPr lang="en-US" dirty="0" err="1">
                <a:latin typeface="Berlin Sans FB"/>
              </a:rPr>
              <a:t>self care</a:t>
            </a:r>
            <a:r>
              <a:rPr lang="en-US" dirty="0">
                <a:latin typeface="Berlin Sans FB"/>
              </a:rPr>
              <a:t> &amp; love in finding your authentic </a:t>
            </a:r>
            <a:r>
              <a:rPr lang="en-US" dirty="0" err="1">
                <a:latin typeface="Berlin Sans FB"/>
              </a:rPr>
              <a:t>self will</a:t>
            </a:r>
            <a:r>
              <a:rPr lang="en-US" dirty="0">
                <a:latin typeface="Berlin Sans FB"/>
              </a:rPr>
              <a:t> benefits ALL since we are all interconnected....a simple pebble falling into the ocean creates a ripple then a wave that will eventually reaches around the world.   </a:t>
            </a:r>
            <a:endParaRPr lang="en-US" dirty="0">
              <a:latin typeface="Univers Condensed Light"/>
            </a:endParaRPr>
          </a:p>
          <a:p>
            <a:r>
              <a:rPr lang="en-US" dirty="0">
                <a:latin typeface="Berlin Sans FB"/>
              </a:rPr>
              <a:t>BE the CHANGE you want to see in the world.......</a:t>
            </a:r>
            <a:endParaRPr lang="en-US" dirty="0"/>
          </a:p>
          <a:p>
            <a:r>
              <a:rPr lang="en-US" dirty="0">
                <a:latin typeface="Berlin Sans FB"/>
              </a:rPr>
              <a:t>love begins with you first</a:t>
            </a:r>
            <a:endParaRPr lang="en-US"/>
          </a:p>
        </p:txBody>
      </p:sp>
    </p:spTree>
    <p:extLst>
      <p:ext uri="{BB962C8B-B14F-4D97-AF65-F5344CB8AC3E}">
        <p14:creationId xmlns:p14="http://schemas.microsoft.com/office/powerpoint/2010/main" val="1869991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sitting on a bed with stars in the background&#10;&#10;Description automatically generated">
            <a:extLst>
              <a:ext uri="{FF2B5EF4-FFF2-40B4-BE49-F238E27FC236}">
                <a16:creationId xmlns:a16="http://schemas.microsoft.com/office/drawing/2014/main" id="{2F58ED2A-2E4A-C08B-FC22-E53C3DBEBE1D}"/>
              </a:ext>
            </a:extLst>
          </p:cNvPr>
          <p:cNvPicPr>
            <a:picLocks noChangeAspect="1"/>
          </p:cNvPicPr>
          <p:nvPr/>
        </p:nvPicPr>
        <p:blipFill>
          <a:blip r:embed="rId2"/>
          <a:stretch>
            <a:fillRect/>
          </a:stretch>
        </p:blipFill>
        <p:spPr>
          <a:xfrm>
            <a:off x="3484407" y="5751"/>
            <a:ext cx="4130505" cy="4114800"/>
          </a:xfrm>
          <a:prstGeom prst="rect">
            <a:avLst/>
          </a:prstGeom>
        </p:spPr>
      </p:pic>
      <p:sp>
        <p:nvSpPr>
          <p:cNvPr id="3" name="TextBox 2">
            <a:extLst>
              <a:ext uri="{FF2B5EF4-FFF2-40B4-BE49-F238E27FC236}">
                <a16:creationId xmlns:a16="http://schemas.microsoft.com/office/drawing/2014/main" id="{79939AF3-B853-A086-6882-B7E42AE022DC}"/>
              </a:ext>
            </a:extLst>
          </p:cNvPr>
          <p:cNvSpPr txBox="1"/>
          <p:nvPr/>
        </p:nvSpPr>
        <p:spPr>
          <a:xfrm>
            <a:off x="667894" y="4133817"/>
            <a:ext cx="1115395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dirty="0">
                <a:latin typeface="Berlin Sans FB"/>
              </a:rPr>
              <a:t>Ultimately it is YOU who will create the reality you choose to live in.  By creating new positive thoughts for your mind to think will in time create a new kind of reality for you.  This presentation is mainly MY EXPERIENCE....your challenge is to find YOUR OWN authentic self.    I am here to assist on a donation basis &amp; also suggest to check out my other presentations under the tab "Narrated </a:t>
            </a:r>
            <a:r>
              <a:rPr lang="en-US" i="1" dirty="0" err="1">
                <a:latin typeface="Berlin Sans FB"/>
              </a:rPr>
              <a:t>Powerpoint</a:t>
            </a:r>
            <a:r>
              <a:rPr lang="en-US" i="1" dirty="0">
                <a:latin typeface="Berlin Sans FB"/>
              </a:rPr>
              <a:t> Presentations" on reikiaccess.com......begin the adventure... the journey &amp; work is worth it....</a:t>
            </a:r>
            <a:endParaRPr lang="en-US" dirty="0"/>
          </a:p>
          <a:p>
            <a:r>
              <a:rPr lang="en-US" i="1" dirty="0">
                <a:latin typeface="Berlin Sans FB"/>
              </a:rPr>
              <a:t>namaste David </a:t>
            </a:r>
            <a:endParaRPr lang="en-US" dirty="0"/>
          </a:p>
        </p:txBody>
      </p:sp>
      <p:pic>
        <p:nvPicPr>
          <p:cNvPr id="4" name="Picture 3" descr="A person with white beard and mustache smiling&#10;&#10;Description automatically generated">
            <a:extLst>
              <a:ext uri="{FF2B5EF4-FFF2-40B4-BE49-F238E27FC236}">
                <a16:creationId xmlns:a16="http://schemas.microsoft.com/office/drawing/2014/main" id="{4ED4E333-9E4A-50F5-EEC3-17CFEAFBE89A}"/>
              </a:ext>
            </a:extLst>
          </p:cNvPr>
          <p:cNvPicPr>
            <a:picLocks noChangeAspect="1"/>
          </p:cNvPicPr>
          <p:nvPr/>
        </p:nvPicPr>
        <p:blipFill>
          <a:blip r:embed="rId3"/>
          <a:stretch>
            <a:fillRect/>
          </a:stretch>
        </p:blipFill>
        <p:spPr>
          <a:xfrm>
            <a:off x="7624872" y="5751"/>
            <a:ext cx="2578179" cy="4114800"/>
          </a:xfrm>
          <a:prstGeom prst="rect">
            <a:avLst/>
          </a:prstGeom>
        </p:spPr>
      </p:pic>
    </p:spTree>
    <p:extLst>
      <p:ext uri="{BB962C8B-B14F-4D97-AF65-F5344CB8AC3E}">
        <p14:creationId xmlns:p14="http://schemas.microsoft.com/office/powerpoint/2010/main" val="1224665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A817523A-D1A4-4AA1-A06E-3E8AA7B4B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4E9E526-05D2-4C66-8B99-CB7BC51F32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2"/>
            <a:ext cx="12192000" cy="6857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76FF6BE-FCBF-9537-EE21-68F9CF18AD59}"/>
              </a:ext>
            </a:extLst>
          </p:cNvPr>
          <p:cNvSpPr txBox="1"/>
          <p:nvPr/>
        </p:nvSpPr>
        <p:spPr>
          <a:xfrm>
            <a:off x="309115" y="764542"/>
            <a:ext cx="7355758" cy="526943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SzPct val="80000"/>
              <a:buFont typeface="Arial" panose="020B0604020202020204" pitchFamily="34" charset="0"/>
              <a:buChar char="•"/>
            </a:pPr>
            <a:r>
              <a:rPr lang="en-US" sz="2000" dirty="0">
                <a:solidFill>
                  <a:schemeClr val="tx2"/>
                </a:solidFill>
                <a:latin typeface="Berlin Sans FB"/>
              </a:rPr>
              <a:t>I am here to share with you my adventure this year 2024... </a:t>
            </a:r>
          </a:p>
          <a:p>
            <a:pPr indent="-228600">
              <a:lnSpc>
                <a:spcPct val="90000"/>
              </a:lnSpc>
              <a:spcAft>
                <a:spcPts val="600"/>
              </a:spcAft>
              <a:buSzPct val="80000"/>
              <a:buFont typeface="Arial" panose="020B0604020202020204" pitchFamily="34" charset="0"/>
              <a:buChar char="•"/>
            </a:pPr>
            <a:r>
              <a:rPr lang="en-US" sz="2000" dirty="0">
                <a:solidFill>
                  <a:schemeClr val="tx2"/>
                </a:solidFill>
                <a:latin typeface="Berlin Sans FB"/>
              </a:rPr>
              <a:t>In January with my </a:t>
            </a:r>
            <a:r>
              <a:rPr lang="en-US" sz="2000" dirty="0" err="1">
                <a:solidFill>
                  <a:schemeClr val="tx2"/>
                </a:solidFill>
                <a:latin typeface="Berlin Sans FB"/>
              </a:rPr>
              <a:t>FaceBook</a:t>
            </a:r>
            <a:r>
              <a:rPr lang="en-US" sz="2000" dirty="0">
                <a:solidFill>
                  <a:schemeClr val="tx2"/>
                </a:solidFill>
                <a:latin typeface="Berlin Sans FB"/>
              </a:rPr>
              <a:t> Groups I began sharing a daily reflection on a meme that resonated with me....in the style of self </a:t>
            </a:r>
            <a:r>
              <a:rPr lang="en-US" sz="2000" dirty="0" err="1">
                <a:solidFill>
                  <a:schemeClr val="tx2"/>
                </a:solidFill>
                <a:latin typeface="Berlin Sans FB"/>
              </a:rPr>
              <a:t>reflecitng</a:t>
            </a:r>
            <a:r>
              <a:rPr lang="en-US" sz="2000" dirty="0">
                <a:solidFill>
                  <a:schemeClr val="tx2"/>
                </a:solidFill>
                <a:latin typeface="Berlin Sans FB"/>
              </a:rPr>
              <a:t> journaling I only spoke from my own personal experience &amp; did not quote other authors or pass on advice.  I called this experience my journey to find my authentic self.  </a:t>
            </a:r>
          </a:p>
          <a:p>
            <a:pPr indent="-228600">
              <a:lnSpc>
                <a:spcPct val="90000"/>
              </a:lnSpc>
              <a:spcAft>
                <a:spcPts val="600"/>
              </a:spcAft>
              <a:buSzPct val="80000"/>
              <a:buFont typeface="Arial" panose="020B0604020202020204" pitchFamily="34" charset="0"/>
              <a:buChar char="•"/>
            </a:pPr>
            <a:r>
              <a:rPr lang="en-US" sz="2000" dirty="0">
                <a:solidFill>
                  <a:schemeClr val="tx2"/>
                </a:solidFill>
                <a:latin typeface="Berlin Sans FB"/>
              </a:rPr>
              <a:t>I am now retired from working with </a:t>
            </a:r>
            <a:r>
              <a:rPr lang="en-US" sz="2000" err="1">
                <a:solidFill>
                  <a:schemeClr val="tx2"/>
                </a:solidFill>
                <a:latin typeface="Berlin Sans FB"/>
              </a:rPr>
              <a:t>at&amp;t</a:t>
            </a:r>
            <a:r>
              <a:rPr lang="en-US" sz="2000" dirty="0">
                <a:solidFill>
                  <a:schemeClr val="tx2"/>
                </a:solidFill>
                <a:latin typeface="Berlin Sans FB"/>
              </a:rPr>
              <a:t> for 29 yrs and serving others as an old catholic priest for 42 yrs.  In the branch of the old catholic church where I was ordained the priest was </a:t>
            </a:r>
            <a:r>
              <a:rPr lang="en-US" sz="2000" err="1">
                <a:solidFill>
                  <a:schemeClr val="tx2"/>
                </a:solidFill>
                <a:latin typeface="Berlin Sans FB"/>
              </a:rPr>
              <a:t>self supporting</a:t>
            </a:r>
            <a:r>
              <a:rPr lang="en-US" sz="2000" dirty="0">
                <a:solidFill>
                  <a:schemeClr val="tx2"/>
                </a:solidFill>
                <a:latin typeface="Berlin Sans FB"/>
              </a:rPr>
              <a:t> working a secular job rather than depending on the home church for support.  I did pastor full time 3 UFMCCs but found that it eventually burnt me out.  I rather work in small groups or online now.  I got a licentiate degree from the Anglican School of Theology in Spiritual Direction/Spiritual Theolog in 1998.  I enjoy helping others find their spiritual path to Source and also have a website reikiaccess.com for over 25 yrs.</a:t>
            </a:r>
          </a:p>
        </p:txBody>
      </p:sp>
      <p:pic>
        <p:nvPicPr>
          <p:cNvPr id="5" name="Picture 4" descr="A person wearing a white robe with a cross on his shoulder&#10;&#10;Description automatically generated">
            <a:extLst>
              <a:ext uri="{FF2B5EF4-FFF2-40B4-BE49-F238E27FC236}">
                <a16:creationId xmlns:a16="http://schemas.microsoft.com/office/drawing/2014/main" id="{7EC9823E-4E99-807F-6446-964B51A19005}"/>
              </a:ext>
            </a:extLst>
          </p:cNvPr>
          <p:cNvPicPr>
            <a:picLocks noChangeAspect="1"/>
          </p:cNvPicPr>
          <p:nvPr/>
        </p:nvPicPr>
        <p:blipFill>
          <a:blip r:embed="rId2"/>
          <a:srcRect l="1089" r="7091" b="2"/>
          <a:stretch/>
        </p:blipFill>
        <p:spPr>
          <a:xfrm>
            <a:off x="7958352" y="-5970"/>
            <a:ext cx="4233648" cy="3434971"/>
          </a:xfrm>
          <a:custGeom>
            <a:avLst/>
            <a:gdLst/>
            <a:ahLst/>
            <a:cxnLst/>
            <a:rect l="l" t="t" r="r" b="b"/>
            <a:pathLst>
              <a:path w="4233648" h="3434971">
                <a:moveTo>
                  <a:pt x="1032308" y="0"/>
                </a:moveTo>
                <a:lnTo>
                  <a:pt x="4233648" y="0"/>
                </a:lnTo>
                <a:lnTo>
                  <a:pt x="4233648" y="3434971"/>
                </a:lnTo>
                <a:lnTo>
                  <a:pt x="0" y="3434971"/>
                </a:lnTo>
                <a:close/>
              </a:path>
            </a:pathLst>
          </a:custGeom>
        </p:spPr>
      </p:pic>
      <p:pic>
        <p:nvPicPr>
          <p:cNvPr id="2" name="Picture 1">
            <a:extLst>
              <a:ext uri="{FF2B5EF4-FFF2-40B4-BE49-F238E27FC236}">
                <a16:creationId xmlns:a16="http://schemas.microsoft.com/office/drawing/2014/main" id="{639FA243-CD7C-E170-D06C-A59AD02F2B07}"/>
              </a:ext>
            </a:extLst>
          </p:cNvPr>
          <p:cNvPicPr>
            <a:picLocks noChangeAspect="1"/>
          </p:cNvPicPr>
          <p:nvPr/>
        </p:nvPicPr>
        <p:blipFill>
          <a:blip r:embed="rId3"/>
          <a:srcRect t="12246" r="1" b="20705"/>
          <a:stretch/>
        </p:blipFill>
        <p:spPr>
          <a:xfrm>
            <a:off x="6931629" y="3422376"/>
            <a:ext cx="5260371" cy="3527063"/>
          </a:xfrm>
          <a:custGeom>
            <a:avLst/>
            <a:gdLst/>
            <a:ahLst/>
            <a:cxnLst/>
            <a:rect l="l" t="t" r="r" b="b"/>
            <a:pathLst>
              <a:path w="5260371" h="3434971">
                <a:moveTo>
                  <a:pt x="1028714" y="0"/>
                </a:moveTo>
                <a:lnTo>
                  <a:pt x="5260371" y="0"/>
                </a:lnTo>
                <a:lnTo>
                  <a:pt x="5260371" y="3434971"/>
                </a:lnTo>
                <a:lnTo>
                  <a:pt x="0" y="3423010"/>
                </a:lnTo>
                <a:close/>
              </a:path>
            </a:pathLst>
          </a:custGeom>
        </p:spPr>
      </p:pic>
      <p:cxnSp>
        <p:nvCxnSpPr>
          <p:cNvPr id="28" name="Straight Connector 27">
            <a:extLst>
              <a:ext uri="{FF2B5EF4-FFF2-40B4-BE49-F238E27FC236}">
                <a16:creationId xmlns:a16="http://schemas.microsoft.com/office/drawing/2014/main" id="{F3F47F83-8728-4E0D-BDE6-2C09A035C8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95228" y="0"/>
            <a:ext cx="532263"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9395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earing a purple robe&#10;&#10;Description automatically generated">
            <a:extLst>
              <a:ext uri="{FF2B5EF4-FFF2-40B4-BE49-F238E27FC236}">
                <a16:creationId xmlns:a16="http://schemas.microsoft.com/office/drawing/2014/main" id="{2262B33C-26E8-6147-C9BB-5915E6562226}"/>
              </a:ext>
            </a:extLst>
          </p:cNvPr>
          <p:cNvPicPr>
            <a:picLocks noChangeAspect="1"/>
          </p:cNvPicPr>
          <p:nvPr/>
        </p:nvPicPr>
        <p:blipFill>
          <a:blip r:embed="rId2"/>
          <a:stretch>
            <a:fillRect/>
          </a:stretch>
        </p:blipFill>
        <p:spPr>
          <a:xfrm>
            <a:off x="3278038" y="211866"/>
            <a:ext cx="4543246" cy="3012457"/>
          </a:xfrm>
          <a:prstGeom prst="rect">
            <a:avLst/>
          </a:prstGeom>
        </p:spPr>
      </p:pic>
      <p:sp>
        <p:nvSpPr>
          <p:cNvPr id="4" name="TextBox 3">
            <a:extLst>
              <a:ext uri="{FF2B5EF4-FFF2-40B4-BE49-F238E27FC236}">
                <a16:creationId xmlns:a16="http://schemas.microsoft.com/office/drawing/2014/main" id="{A901D9FA-06C0-1AB9-AAD5-93DF949D06EC}"/>
              </a:ext>
            </a:extLst>
          </p:cNvPr>
          <p:cNvSpPr txBox="1"/>
          <p:nvPr/>
        </p:nvSpPr>
        <p:spPr>
          <a:xfrm>
            <a:off x="530654" y="3224777"/>
            <a:ext cx="1128335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Berlin Sans FB"/>
              </a:rPr>
              <a:t>Even though I was raised Roman Catholic, since </a:t>
            </a:r>
            <a:r>
              <a:rPr lang="en-US" dirty="0" err="1">
                <a:latin typeface="Berlin Sans FB"/>
              </a:rPr>
              <a:t>highschool</a:t>
            </a:r>
            <a:r>
              <a:rPr lang="en-US" dirty="0">
                <a:latin typeface="Berlin Sans FB"/>
              </a:rPr>
              <a:t> I have always been interested in other spiritual paths &amp; was involved with the Jesus People &amp; the </a:t>
            </a:r>
            <a:r>
              <a:rPr lang="en-US" dirty="0" err="1">
                <a:latin typeface="Berlin Sans FB"/>
              </a:rPr>
              <a:t>Charimatic</a:t>
            </a:r>
            <a:r>
              <a:rPr lang="en-US" dirty="0">
                <a:latin typeface="Berlin Sans FB"/>
              </a:rPr>
              <a:t> Renewal ...so over time </a:t>
            </a:r>
            <a:r>
              <a:rPr lang="en-US" dirty="0" err="1">
                <a:latin typeface="Berlin Sans FB"/>
              </a:rPr>
              <a:t>i</a:t>
            </a:r>
            <a:r>
              <a:rPr lang="en-US" dirty="0">
                <a:latin typeface="Berlin Sans FB"/>
              </a:rPr>
              <a:t> began to be more ecumenical....when I learned Usui Reiki I had a </a:t>
            </a:r>
            <a:r>
              <a:rPr lang="en-US" dirty="0" err="1">
                <a:latin typeface="Berlin Sans FB"/>
              </a:rPr>
              <a:t>spiiritual</a:t>
            </a:r>
            <a:r>
              <a:rPr lang="en-US" dirty="0">
                <a:latin typeface="Berlin Sans FB"/>
              </a:rPr>
              <a:t> awakening learning </a:t>
            </a:r>
            <a:r>
              <a:rPr lang="en-US" dirty="0" err="1">
                <a:latin typeface="Berlin Sans FB"/>
              </a:rPr>
              <a:t>abt</a:t>
            </a:r>
            <a:r>
              <a:rPr lang="en-US" dirty="0">
                <a:latin typeface="Berlin Sans FB"/>
              </a:rPr>
              <a:t> energy &amp; chakras in my body.  I was so intrigued by reiki/energy work that I went out &amp; learned 130 different forms of reiki/energy work....</a:t>
            </a:r>
            <a:r>
              <a:rPr lang="en-US" dirty="0" err="1">
                <a:latin typeface="Berlin Sans FB"/>
              </a:rPr>
              <a:t>i</a:t>
            </a:r>
            <a:r>
              <a:rPr lang="en-US" dirty="0">
                <a:latin typeface="Berlin Sans FB"/>
              </a:rPr>
              <a:t> set up my </a:t>
            </a:r>
            <a:r>
              <a:rPr lang="en-US" dirty="0" err="1">
                <a:latin typeface="Berlin Sans FB"/>
              </a:rPr>
              <a:t>websire</a:t>
            </a:r>
            <a:r>
              <a:rPr lang="en-US" dirty="0">
                <a:latin typeface="Berlin Sans FB"/>
              </a:rPr>
              <a:t> reikiaccess.com to introduce others to reiki and on the homepage if you click on the link "Where to Begin" you can learn online the first level of Usui Reiki for FREE</a:t>
            </a:r>
          </a:p>
          <a:p>
            <a:r>
              <a:rPr lang="en-US" dirty="0">
                <a:latin typeface="Berlin Sans FB"/>
              </a:rPr>
              <a:t>From Reiki I became more interfaith &amp; a </a:t>
            </a:r>
            <a:r>
              <a:rPr lang="en-US" err="1">
                <a:latin typeface="Berlin Sans FB"/>
              </a:rPr>
              <a:t>buddhist</a:t>
            </a:r>
            <a:r>
              <a:rPr lang="en-US" dirty="0">
                <a:latin typeface="Berlin Sans FB"/>
              </a:rPr>
              <a:t>....</a:t>
            </a:r>
            <a:r>
              <a:rPr lang="en-US" err="1">
                <a:latin typeface="Berlin Sans FB"/>
              </a:rPr>
              <a:t>i</a:t>
            </a:r>
            <a:r>
              <a:rPr lang="en-US" dirty="0">
                <a:latin typeface="Berlin Sans FB"/>
              </a:rPr>
              <a:t> now help others create their own form of reiki/energy work that most resonates with their unique spiritual path </a:t>
            </a:r>
          </a:p>
        </p:txBody>
      </p:sp>
    </p:spTree>
    <p:extLst>
      <p:ext uri="{BB962C8B-B14F-4D97-AF65-F5344CB8AC3E}">
        <p14:creationId xmlns:p14="http://schemas.microsoft.com/office/powerpoint/2010/main" val="991327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sitting in a lotus position with many colored circles around them&#10;&#10;Description automatically generated">
            <a:extLst>
              <a:ext uri="{FF2B5EF4-FFF2-40B4-BE49-F238E27FC236}">
                <a16:creationId xmlns:a16="http://schemas.microsoft.com/office/drawing/2014/main" id="{5E12711A-01EB-D80B-3B66-AAF1335AF9D9}"/>
              </a:ext>
            </a:extLst>
          </p:cNvPr>
          <p:cNvPicPr>
            <a:picLocks noChangeAspect="1"/>
          </p:cNvPicPr>
          <p:nvPr/>
        </p:nvPicPr>
        <p:blipFill>
          <a:blip r:embed="rId2"/>
          <a:stretch>
            <a:fillRect/>
          </a:stretch>
        </p:blipFill>
        <p:spPr>
          <a:xfrm>
            <a:off x="1574410" y="91"/>
            <a:ext cx="3838575" cy="3838575"/>
          </a:xfrm>
          <a:prstGeom prst="rect">
            <a:avLst/>
          </a:prstGeom>
        </p:spPr>
      </p:pic>
      <p:pic>
        <p:nvPicPr>
          <p:cNvPr id="3" name="Picture 2" descr="A screenshot of a text&#10;&#10;Description automatically generated">
            <a:extLst>
              <a:ext uri="{FF2B5EF4-FFF2-40B4-BE49-F238E27FC236}">
                <a16:creationId xmlns:a16="http://schemas.microsoft.com/office/drawing/2014/main" id="{BDA73E49-0DCA-A5B5-FEA2-54D10BB7064C}"/>
              </a:ext>
            </a:extLst>
          </p:cNvPr>
          <p:cNvPicPr>
            <a:picLocks noChangeAspect="1"/>
          </p:cNvPicPr>
          <p:nvPr/>
        </p:nvPicPr>
        <p:blipFill>
          <a:blip r:embed="rId3"/>
          <a:stretch>
            <a:fillRect/>
          </a:stretch>
        </p:blipFill>
        <p:spPr>
          <a:xfrm>
            <a:off x="5696634" y="5751"/>
            <a:ext cx="4393071" cy="4114800"/>
          </a:xfrm>
          <a:prstGeom prst="rect">
            <a:avLst/>
          </a:prstGeom>
        </p:spPr>
      </p:pic>
      <p:sp>
        <p:nvSpPr>
          <p:cNvPr id="4" name="TextBox 3">
            <a:extLst>
              <a:ext uri="{FF2B5EF4-FFF2-40B4-BE49-F238E27FC236}">
                <a16:creationId xmlns:a16="http://schemas.microsoft.com/office/drawing/2014/main" id="{7BC33C03-2643-CF56-CB37-A9616B4AE63B}"/>
              </a:ext>
            </a:extLst>
          </p:cNvPr>
          <p:cNvSpPr txBox="1"/>
          <p:nvPr/>
        </p:nvSpPr>
        <p:spPr>
          <a:xfrm>
            <a:off x="502882" y="3987757"/>
            <a:ext cx="1109644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Berlin Sans FB"/>
              </a:rPr>
              <a:t>Through </a:t>
            </a:r>
            <a:r>
              <a:rPr lang="en-US" err="1">
                <a:latin typeface="Berlin Sans FB"/>
              </a:rPr>
              <a:t>buddhism</a:t>
            </a:r>
            <a:r>
              <a:rPr lang="en-US" dirty="0">
                <a:latin typeface="Berlin Sans FB"/>
              </a:rPr>
              <a:t> I learned </a:t>
            </a:r>
            <a:r>
              <a:rPr lang="en-US" err="1">
                <a:latin typeface="Berlin Sans FB"/>
              </a:rPr>
              <a:t>abt</a:t>
            </a:r>
            <a:r>
              <a:rPr lang="en-US" dirty="0">
                <a:latin typeface="Berlin Sans FB"/>
              </a:rPr>
              <a:t> the </a:t>
            </a:r>
            <a:r>
              <a:rPr lang="en-US" err="1">
                <a:latin typeface="Berlin Sans FB"/>
              </a:rPr>
              <a:t>Bodkhisativa</a:t>
            </a:r>
            <a:r>
              <a:rPr lang="en-US" dirty="0">
                <a:latin typeface="Berlin Sans FB"/>
              </a:rPr>
              <a:t> vow &amp; through energy work found the Lightworkers Creed....both very foundational for me in </a:t>
            </a:r>
            <a:r>
              <a:rPr lang="en-US" err="1">
                <a:latin typeface="Berlin Sans FB"/>
              </a:rPr>
              <a:t>descibing</a:t>
            </a:r>
            <a:r>
              <a:rPr lang="en-US" dirty="0">
                <a:latin typeface="Berlin Sans FB"/>
              </a:rPr>
              <a:t> my purpose here on earth.  Ram Dass says "we are here to help walk each other home".  So my calling is to help others they can still be spiritual even though they may have been hurt or rejected by Religion which is a human institution that strive to form community by enforcing dogma &amp; doctrine necessary to be part of the community.  Spirituality for me is my own unique spiritual path &amp; direction connection to Source </a:t>
            </a:r>
          </a:p>
        </p:txBody>
      </p:sp>
    </p:spTree>
    <p:extLst>
      <p:ext uri="{BB962C8B-B14F-4D97-AF65-F5344CB8AC3E}">
        <p14:creationId xmlns:p14="http://schemas.microsoft.com/office/powerpoint/2010/main" val="1878932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purple text&#10;&#10;Description automatically generated">
            <a:extLst>
              <a:ext uri="{FF2B5EF4-FFF2-40B4-BE49-F238E27FC236}">
                <a16:creationId xmlns:a16="http://schemas.microsoft.com/office/drawing/2014/main" id="{BD9CB032-36FA-0419-F74E-18BAD180DEC1}"/>
              </a:ext>
            </a:extLst>
          </p:cNvPr>
          <p:cNvPicPr>
            <a:picLocks noChangeAspect="1"/>
          </p:cNvPicPr>
          <p:nvPr/>
        </p:nvPicPr>
        <p:blipFill>
          <a:blip r:embed="rId2"/>
          <a:stretch>
            <a:fillRect/>
          </a:stretch>
        </p:blipFill>
        <p:spPr>
          <a:xfrm>
            <a:off x="2167259" y="566468"/>
            <a:ext cx="4320652" cy="4919932"/>
          </a:xfrm>
          <a:prstGeom prst="rect">
            <a:avLst/>
          </a:prstGeom>
        </p:spPr>
      </p:pic>
      <p:sp>
        <p:nvSpPr>
          <p:cNvPr id="3" name="TextBox 2">
            <a:extLst>
              <a:ext uri="{FF2B5EF4-FFF2-40B4-BE49-F238E27FC236}">
                <a16:creationId xmlns:a16="http://schemas.microsoft.com/office/drawing/2014/main" id="{E2569550-38FB-384E-E39D-2926AB7A0D3E}"/>
              </a:ext>
            </a:extLst>
          </p:cNvPr>
          <p:cNvSpPr txBox="1"/>
          <p:nvPr/>
        </p:nvSpPr>
        <p:spPr>
          <a:xfrm>
            <a:off x="6486585" y="1718437"/>
            <a:ext cx="4094672"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Berlin Sans FB"/>
              </a:rPr>
              <a:t>My journey to my authentic self actually started when I began to focus more on BEING rather than DOING....for me BEING is my spiritual focus of the SOUL whereas DOING is paying the bills to survive and is more the focus of the EGO  </a:t>
            </a:r>
          </a:p>
        </p:txBody>
      </p:sp>
    </p:spTree>
    <p:extLst>
      <p:ext uri="{BB962C8B-B14F-4D97-AF65-F5344CB8AC3E}">
        <p14:creationId xmlns:p14="http://schemas.microsoft.com/office/powerpoint/2010/main" val="1923417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67B4E1-4D5F-2283-75ED-5D0B991EBE58}"/>
              </a:ext>
            </a:extLst>
          </p:cNvPr>
          <p:cNvPicPr>
            <a:picLocks noChangeAspect="1"/>
          </p:cNvPicPr>
          <p:nvPr/>
        </p:nvPicPr>
        <p:blipFill>
          <a:blip r:embed="rId2"/>
          <a:stretch>
            <a:fillRect/>
          </a:stretch>
        </p:blipFill>
        <p:spPr>
          <a:xfrm>
            <a:off x="847727" y="1069675"/>
            <a:ext cx="5809528" cy="4114800"/>
          </a:xfrm>
          <a:prstGeom prst="rect">
            <a:avLst/>
          </a:prstGeom>
        </p:spPr>
      </p:pic>
      <p:sp>
        <p:nvSpPr>
          <p:cNvPr id="3" name="TextBox 2">
            <a:extLst>
              <a:ext uri="{FF2B5EF4-FFF2-40B4-BE49-F238E27FC236}">
                <a16:creationId xmlns:a16="http://schemas.microsoft.com/office/drawing/2014/main" id="{992B1E3F-EA53-8562-976D-63975B384ABB}"/>
              </a:ext>
            </a:extLst>
          </p:cNvPr>
          <p:cNvSpPr txBox="1"/>
          <p:nvPr/>
        </p:nvSpPr>
        <p:spPr>
          <a:xfrm>
            <a:off x="7201002" y="2438331"/>
            <a:ext cx="446848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Berlin Sans FB"/>
              </a:rPr>
              <a:t>The second stage for myself was to learn to meditate to calm &amp; train the Monkey Mind that wants to jump from thought to thought....on Netflix is a helpful series called "Guide to Meditation" if meditation is new for you..</a:t>
            </a:r>
            <a:r>
              <a:rPr lang="en-US" dirty="0"/>
              <a:t>..</a:t>
            </a:r>
          </a:p>
        </p:txBody>
      </p:sp>
    </p:spTree>
    <p:extLst>
      <p:ext uri="{BB962C8B-B14F-4D97-AF65-F5344CB8AC3E}">
        <p14:creationId xmlns:p14="http://schemas.microsoft.com/office/powerpoint/2010/main" val="1601621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rain with colorful paint coming out of it&#10;&#10;Description automatically generated">
            <a:extLst>
              <a:ext uri="{FF2B5EF4-FFF2-40B4-BE49-F238E27FC236}">
                <a16:creationId xmlns:a16="http://schemas.microsoft.com/office/drawing/2014/main" id="{ECDF0613-9A3C-60A2-7418-2914676DC440}"/>
              </a:ext>
            </a:extLst>
          </p:cNvPr>
          <p:cNvPicPr>
            <a:picLocks noChangeAspect="1"/>
          </p:cNvPicPr>
          <p:nvPr/>
        </p:nvPicPr>
        <p:blipFill>
          <a:blip r:embed="rId2"/>
          <a:stretch>
            <a:fillRect/>
          </a:stretch>
        </p:blipFill>
        <p:spPr>
          <a:xfrm>
            <a:off x="980103" y="1371600"/>
            <a:ext cx="4135794" cy="4114800"/>
          </a:xfrm>
          <a:prstGeom prst="rect">
            <a:avLst/>
          </a:prstGeom>
        </p:spPr>
      </p:pic>
      <p:sp>
        <p:nvSpPr>
          <p:cNvPr id="3" name="TextBox 2">
            <a:extLst>
              <a:ext uri="{FF2B5EF4-FFF2-40B4-BE49-F238E27FC236}">
                <a16:creationId xmlns:a16="http://schemas.microsoft.com/office/drawing/2014/main" id="{7D160C79-6B19-08F7-BEA1-2B5707F2FF81}"/>
              </a:ext>
            </a:extLst>
          </p:cNvPr>
          <p:cNvSpPr txBox="1"/>
          <p:nvPr/>
        </p:nvSpPr>
        <p:spPr>
          <a:xfrm>
            <a:off x="5596713" y="1858927"/>
            <a:ext cx="548927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Berlin Sans FB"/>
              </a:rPr>
              <a:t>I found once I had calm my mind down , I needed to begin the work or re-wiring my brain.  The EGO does not want change so it recycles past regrets &amp; negative </a:t>
            </a:r>
            <a:r>
              <a:rPr lang="en-US" err="1">
                <a:latin typeface="Berlin Sans FB"/>
              </a:rPr>
              <a:t>self talk</a:t>
            </a:r>
            <a:r>
              <a:rPr lang="en-US" dirty="0">
                <a:latin typeface="Berlin Sans FB"/>
              </a:rPr>
              <a:t>.  Thankfully the mind is </a:t>
            </a:r>
            <a:r>
              <a:rPr lang="en-US" err="1">
                <a:latin typeface="Berlin Sans FB"/>
              </a:rPr>
              <a:t>fluie</a:t>
            </a:r>
            <a:r>
              <a:rPr lang="en-US" dirty="0">
                <a:latin typeface="Berlin Sans FB"/>
              </a:rPr>
              <a:t> &amp; is capable with a little work to replace old patterns with new ones.  Louise Haye has allot of positive affirmations that I use as well as when </a:t>
            </a:r>
            <a:r>
              <a:rPr lang="en-US" err="1">
                <a:latin typeface="Berlin Sans FB"/>
              </a:rPr>
              <a:t>a</a:t>
            </a:r>
            <a:r>
              <a:rPr lang="en-US" dirty="0">
                <a:latin typeface="Berlin Sans FB"/>
              </a:rPr>
              <a:t> old negative thought/regret comes up I immediately try to </a:t>
            </a:r>
            <a:r>
              <a:rPr lang="en-US" err="1">
                <a:latin typeface="Berlin Sans FB"/>
              </a:rPr>
              <a:t>refrome</a:t>
            </a:r>
            <a:r>
              <a:rPr lang="en-US" dirty="0">
                <a:latin typeface="Berlin Sans FB"/>
              </a:rPr>
              <a:t> it into something more positive.  Now when the old thought comes up I say that is no longer my reality &amp; say the new more positive thought.....eventually the old thought is totally replaced with the more positive one</a:t>
            </a:r>
            <a:r>
              <a:rPr lang="en-US" dirty="0"/>
              <a:t> </a:t>
            </a:r>
          </a:p>
        </p:txBody>
      </p:sp>
    </p:spTree>
    <p:extLst>
      <p:ext uri="{BB962C8B-B14F-4D97-AF65-F5344CB8AC3E}">
        <p14:creationId xmlns:p14="http://schemas.microsoft.com/office/powerpoint/2010/main" val="3966244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and white image of a person and a list of words&#10;&#10;Description automatically generated">
            <a:extLst>
              <a:ext uri="{FF2B5EF4-FFF2-40B4-BE49-F238E27FC236}">
                <a16:creationId xmlns:a16="http://schemas.microsoft.com/office/drawing/2014/main" id="{F11967AF-CB05-58AD-658E-584F4EA4DFBF}"/>
              </a:ext>
            </a:extLst>
          </p:cNvPr>
          <p:cNvPicPr>
            <a:picLocks noChangeAspect="1"/>
          </p:cNvPicPr>
          <p:nvPr/>
        </p:nvPicPr>
        <p:blipFill>
          <a:blip r:embed="rId2"/>
          <a:stretch>
            <a:fillRect/>
          </a:stretch>
        </p:blipFill>
        <p:spPr>
          <a:xfrm>
            <a:off x="1243874" y="710242"/>
            <a:ext cx="3982065" cy="4776158"/>
          </a:xfrm>
          <a:prstGeom prst="rect">
            <a:avLst/>
          </a:prstGeom>
        </p:spPr>
      </p:pic>
      <p:sp>
        <p:nvSpPr>
          <p:cNvPr id="3" name="TextBox 2">
            <a:extLst>
              <a:ext uri="{FF2B5EF4-FFF2-40B4-BE49-F238E27FC236}">
                <a16:creationId xmlns:a16="http://schemas.microsoft.com/office/drawing/2014/main" id="{7761BAB1-0E5B-E0F6-726E-B3EFA784D205}"/>
              </a:ext>
            </a:extLst>
          </p:cNvPr>
          <p:cNvSpPr txBox="1"/>
          <p:nvPr/>
        </p:nvSpPr>
        <p:spPr>
          <a:xfrm>
            <a:off x="5412423" y="1012951"/>
            <a:ext cx="5661802"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Berlin Sans FB"/>
              </a:rPr>
              <a:t>Once I had a more positive outlook I began to look at how the EGO/</a:t>
            </a:r>
            <a:r>
              <a:rPr lang="en-US" err="1">
                <a:latin typeface="Berlin Sans FB"/>
              </a:rPr>
              <a:t>couscious</a:t>
            </a:r>
            <a:r>
              <a:rPr lang="en-US" dirty="0">
                <a:latin typeface="Berlin Sans FB"/>
              </a:rPr>
              <a:t> mind &amp; the SOUL/subconscious mind affecting my outlook.  The EGO does NOT want change, growth or to evolve...it likes things as they are.  It functions mainly when we are awake &amp; involved in the world.  It recycles negative self talk &amp; regrets from the past. </a:t>
            </a:r>
          </a:p>
          <a:p>
            <a:r>
              <a:rPr lang="en-US" dirty="0">
                <a:latin typeface="Berlin Sans FB"/>
              </a:rPr>
              <a:t> The SOUL wants to change, evolve &amp; grow to the ever increasing horizon. The SOUL is on 24 </a:t>
            </a:r>
            <a:r>
              <a:rPr lang="en-US" err="1">
                <a:latin typeface="Berlin Sans FB"/>
              </a:rPr>
              <a:t>hrs</a:t>
            </a:r>
            <a:r>
              <a:rPr lang="en-US" dirty="0">
                <a:latin typeface="Berlin Sans FB"/>
              </a:rPr>
              <a:t> a day &amp; uses dreams to try to communicate with the EGO in trying to work out events that may have happened during waking time or try to inspire a new direction.</a:t>
            </a:r>
          </a:p>
          <a:p>
            <a:r>
              <a:rPr lang="en-US" dirty="0">
                <a:latin typeface="Berlin Sans FB"/>
              </a:rPr>
              <a:t>I found for me I had to replace a </a:t>
            </a:r>
            <a:r>
              <a:rPr lang="en-US" err="1">
                <a:latin typeface="Berlin Sans FB"/>
              </a:rPr>
              <a:t>dualiistic</a:t>
            </a:r>
            <a:r>
              <a:rPr lang="en-US" dirty="0">
                <a:latin typeface="Berlin Sans FB"/>
              </a:rPr>
              <a:t> approach of black/white, either/</a:t>
            </a:r>
            <a:r>
              <a:rPr lang="en-US" err="1">
                <a:latin typeface="Berlin Sans FB"/>
              </a:rPr>
              <a:t>ore</a:t>
            </a:r>
            <a:r>
              <a:rPr lang="en-US" dirty="0">
                <a:latin typeface="Berlin Sans FB"/>
              </a:rPr>
              <a:t> ….life is NOT that way of always being in conflict/VS but more of a balance of both/and, win/win.</a:t>
            </a:r>
          </a:p>
        </p:txBody>
      </p:sp>
    </p:spTree>
    <p:extLst>
      <p:ext uri="{BB962C8B-B14F-4D97-AF65-F5344CB8AC3E}">
        <p14:creationId xmlns:p14="http://schemas.microsoft.com/office/powerpoint/2010/main" val="21530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alanced rock with words on it&#10;&#10;Description automatically generated">
            <a:extLst>
              <a:ext uri="{FF2B5EF4-FFF2-40B4-BE49-F238E27FC236}">
                <a16:creationId xmlns:a16="http://schemas.microsoft.com/office/drawing/2014/main" id="{0AD16CEA-9341-D169-DEF3-78F82A362FD3}"/>
              </a:ext>
            </a:extLst>
          </p:cNvPr>
          <p:cNvPicPr>
            <a:picLocks noChangeAspect="1"/>
          </p:cNvPicPr>
          <p:nvPr/>
        </p:nvPicPr>
        <p:blipFill>
          <a:blip r:embed="rId2"/>
          <a:stretch>
            <a:fillRect/>
          </a:stretch>
        </p:blipFill>
        <p:spPr>
          <a:xfrm>
            <a:off x="987059" y="1486619"/>
            <a:ext cx="4725731" cy="4114800"/>
          </a:xfrm>
          <a:prstGeom prst="rect">
            <a:avLst/>
          </a:prstGeom>
        </p:spPr>
      </p:pic>
      <p:sp>
        <p:nvSpPr>
          <p:cNvPr id="3" name="TextBox 2">
            <a:extLst>
              <a:ext uri="{FF2B5EF4-FFF2-40B4-BE49-F238E27FC236}">
                <a16:creationId xmlns:a16="http://schemas.microsoft.com/office/drawing/2014/main" id="{A3CA4DD6-9D17-0C07-0146-57982F0CED8D}"/>
              </a:ext>
            </a:extLst>
          </p:cNvPr>
          <p:cNvSpPr txBox="1"/>
          <p:nvPr/>
        </p:nvSpPr>
        <p:spPr>
          <a:xfrm>
            <a:off x="5829366" y="1714827"/>
            <a:ext cx="5518029"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Berlin Sans FB"/>
              </a:rPr>
              <a:t>So ideally the approach I now use is trying to find a balance between Body, Mind/Ego &amp; Spirit/Soul.  For me I lap swim 6 days a week, spend more time outside, walks on the beach, bird watching....being more active &amp; eating a Vegan Diet now for 8 yrs. </a:t>
            </a:r>
            <a:endParaRPr lang="en-US"/>
          </a:p>
          <a:p>
            <a:r>
              <a:rPr lang="en-US" dirty="0">
                <a:latin typeface="Berlin Sans FB"/>
              </a:rPr>
              <a:t>  25 yrs ago I weighed 300 </a:t>
            </a:r>
            <a:r>
              <a:rPr lang="en-US" err="1">
                <a:latin typeface="Berlin Sans FB"/>
              </a:rPr>
              <a:t>lbs</a:t>
            </a:r>
            <a:r>
              <a:rPr lang="en-US" dirty="0">
                <a:latin typeface="Berlin Sans FB"/>
              </a:rPr>
              <a:t> </a:t>
            </a:r>
            <a:r>
              <a:rPr lang="en-US" err="1">
                <a:latin typeface="Berlin Sans FB"/>
              </a:rPr>
              <a:t>vefore</a:t>
            </a:r>
            <a:r>
              <a:rPr lang="en-US" dirty="0">
                <a:latin typeface="Berlin Sans FB"/>
              </a:rPr>
              <a:t> my dad died from Parkinson Disease &amp; my mom was very overweight.  I knew I did not want to repeat family history of disease &amp; taking medication so I had a gastric sleeve surgery done &amp; lost over 100 lbs.  </a:t>
            </a:r>
            <a:endParaRPr lang="en-US">
              <a:latin typeface="Univers Condensed Light"/>
            </a:endParaRPr>
          </a:p>
          <a:p>
            <a:r>
              <a:rPr lang="en-US" dirty="0">
                <a:latin typeface="Berlin Sans FB"/>
              </a:rPr>
              <a:t>By </a:t>
            </a:r>
            <a:r>
              <a:rPr lang="en-US" dirty="0" err="1">
                <a:latin typeface="Berlin Sans FB"/>
              </a:rPr>
              <a:t>dractically</a:t>
            </a:r>
            <a:r>
              <a:rPr lang="en-US" dirty="0">
                <a:latin typeface="Berlin Sans FB"/>
              </a:rPr>
              <a:t> changing my eating to a more healthy </a:t>
            </a:r>
            <a:r>
              <a:rPr lang="en-US" dirty="0" err="1">
                <a:latin typeface="Berlin Sans FB"/>
              </a:rPr>
              <a:t>lifetsyle</a:t>
            </a:r>
            <a:r>
              <a:rPr lang="en-US" dirty="0">
                <a:latin typeface="Berlin Sans FB"/>
              </a:rPr>
              <a:t> to becoming a vegetarian &amp; eventually a vegan I was able NOT to gain the weight back &amp; decrease all my medications I was on.</a:t>
            </a:r>
            <a:endParaRPr lang="en-US"/>
          </a:p>
        </p:txBody>
      </p:sp>
    </p:spTree>
    <p:extLst>
      <p:ext uri="{BB962C8B-B14F-4D97-AF65-F5344CB8AC3E}">
        <p14:creationId xmlns:p14="http://schemas.microsoft.com/office/powerpoint/2010/main" val="494437636"/>
      </p:ext>
    </p:extLst>
  </p:cSld>
  <p:clrMapOvr>
    <a:masterClrMapping/>
  </p:clrMapOvr>
</p:sld>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AngleLinesVTI</vt:lpstr>
      <vt:lpstr>Finding your Authentic Self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658</cp:revision>
  <dcterms:created xsi:type="dcterms:W3CDTF">2024-12-25T19:32:18Z</dcterms:created>
  <dcterms:modified xsi:type="dcterms:W3CDTF">2024-12-27T10:20:54Z</dcterms:modified>
</cp:coreProperties>
</file>