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4"/>
  </p:sldMasterIdLst>
  <p:notesMasterIdLst>
    <p:notesMasterId r:id="rId19"/>
  </p:notesMasterIdLst>
  <p:handoutMasterIdLst>
    <p:handoutMasterId r:id="rId20"/>
  </p:handout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8F9B2-02AC-6F6E-F5B6-AF53ED8A8312}" name="Lauren Weldy (ALLEGIS GROUP HOLDINGS INC)" initials="LW" userId="S::v-laweldy@microsoft.com::63f3cce1-6527-43d1-991c-7e8015c8c7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AB938-4FE5-4E1C-8887-C09A148B57C5}" v="1931" dt="2026-04-20T13:52:47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94628"/>
  </p:normalViewPr>
  <p:slideViewPr>
    <p:cSldViewPr snapToGrid="0">
      <p:cViewPr>
        <p:scale>
          <a:sx n="100" d="100"/>
          <a:sy n="100" d="100"/>
        </p:scale>
        <p:origin x="-86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FB14B2-CD52-9E84-B3E7-49A90F3A7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AE5F9-C39F-2ECF-0C06-D0122807D4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FF85-4E34-4546-B772-76DFA4A6051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F3243-F9C0-85BE-2E9C-191F612CF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BE2E3-8654-B63F-B7D6-9549069476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7180-4EDD-4E08-9775-7398C11D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C398-6116-4BD2-9FAD-9822FDA158B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F46E-6B43-41F9-9272-B566D03A2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400" y="2819400"/>
            <a:ext cx="5029200" cy="1295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4270248"/>
            <a:ext cx="5029200" cy="6858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857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1514" y="2476500"/>
            <a:ext cx="7868972" cy="1905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800" dirty="0"/>
            </a:lvl1pPr>
          </a:lstStyle>
          <a:p>
            <a:pPr lvl="0"/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74366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1CED7D0-671B-7F63-5130-E35828AB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340668"/>
            <a:ext cx="6932507" cy="113583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2A82A9B-9EBD-0A77-F607-E839D43652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2743200"/>
            <a:ext cx="6932508" cy="3419856"/>
          </a:xfrm>
          <a:noFill/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571500" indent="-342900"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3pPr>
            <a:lvl4pPr marL="1028700" indent="-342900">
              <a:buFont typeface="+mj-lt"/>
              <a:buAutoNum type="arabicPeriod"/>
              <a:defRPr sz="1200">
                <a:solidFill>
                  <a:schemeClr val="tx1"/>
                </a:solidFill>
              </a:defRPr>
            </a:lvl4pPr>
            <a:lvl5pP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82C81-1CE9-A2E1-1417-0667434DFD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FFC3A-D237-7CAA-92EF-DF9B810EB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7B383-8CF2-6BB2-8F46-605FE9710B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493" y="687492"/>
            <a:ext cx="4516298" cy="5483016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969" r="-5796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1999" y="2997200"/>
            <a:ext cx="5662508" cy="316585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2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B878F-3C07-D360-EC90-8FEFB87A77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8733C-68A4-04E1-A968-B5C15E3F7E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E9E97-1DED-CCA3-AF67-F1BAD79A81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2EDB1F-A73E-55BD-6BDA-F6497810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24" y="855636"/>
            <a:ext cx="5796484" cy="10707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A4047690-7015-54CB-752C-C1C7BE42D7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08024" y="2057400"/>
            <a:ext cx="5798176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71DA00E-F240-EC85-5E2B-4DE591F61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871" y="6343955"/>
            <a:ext cx="2739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sz="900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EED5FCE3-5050-A9AE-69B1-6AAB64B6317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05380" y="6346745"/>
            <a:ext cx="17623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15DD76-F653-F74F-4DCD-674241F38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50612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5014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85287"/>
            <a:ext cx="4973865" cy="1470228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1385287"/>
            <a:ext cx="5181600" cy="3491513"/>
          </a:xfrm>
        </p:spPr>
        <p:txBody>
          <a:bodyPr/>
          <a:lstStyle>
            <a:lvl1pPr indent="0">
              <a:buNone/>
              <a:defRPr/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DAA7E-55EA-19E9-ECC7-C74FE582C0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3C363-6C3B-E28D-06F5-AB2EC53D7B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3258A-CFF4-775F-A29D-30D91D4A5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2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720333"/>
            <a:ext cx="7208520" cy="575068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4084" y="1600200"/>
            <a:ext cx="5735507" cy="2590800"/>
          </a:xfrm>
        </p:spPr>
        <p:txBody>
          <a:bodyPr/>
          <a:lstStyle>
            <a:lvl1pPr indent="0">
              <a:buNone/>
              <a:defRPr/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391C811-7699-F021-4CCB-539ACAD0BB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8871" y="6343955"/>
            <a:ext cx="273918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D4E6C4-6819-0DF7-D9C4-34177C161B9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785216" y="6343954"/>
            <a:ext cx="22026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8998F3-C99E-11E5-BC33-937A455B2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82179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14393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1388700"/>
            <a:ext cx="3859262" cy="408358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6010" y="1389134"/>
            <a:ext cx="6357117" cy="4083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56440-14E3-7B9A-D161-08AB10B8DC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8A7CF-81AE-0AC6-B47B-E2C1EA9D9A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578E8-BCF2-BF9D-84B5-AA93D14D0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050111"/>
            <a:ext cx="3425026" cy="397710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1050111"/>
            <a:ext cx="6705601" cy="49406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C54C37D-3064-C3C9-078B-4FC8A705F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1252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77C0F5-D964-B2D1-0F39-EC17AB074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7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14677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8" y="685799"/>
            <a:ext cx="3276601" cy="5477257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1" y="685800"/>
            <a:ext cx="6858000" cy="5477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7C0F-A50D-ABB1-D91B-F877E2E829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0A937-543E-BBB8-39DD-1E9A45291F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C33EC-C7FC-72B4-C208-8BA6FD4B58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97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0" y="687494"/>
            <a:ext cx="2618139" cy="201761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7171" y="687492"/>
            <a:ext cx="7500648" cy="5483013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11" r="-1501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89055" y="2983064"/>
            <a:ext cx="2625774" cy="318744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A72B8-D6F1-AF2B-DF03-17FD2A737E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DF5D5-DF03-873F-A2DA-E5C0EF793F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0C7DB-FD9D-21A6-66CB-087260FBA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909A06-A364-5E3D-6D27-7FAA213C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94932"/>
            <a:ext cx="10827328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2" y="1830774"/>
            <a:ext cx="10827328" cy="4332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1E58F-1A72-99FC-BFB5-C1A7E18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93EAD-9C49-0E73-60D2-E95D760F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1C29A-9EE1-5B40-D317-4A98FF03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3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5012268"/>
            <a:ext cx="3953296" cy="112727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85800"/>
            <a:ext cx="10827330" cy="394019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4691" b="-980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6009" y="5012267"/>
            <a:ext cx="6350191" cy="115079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2910-904E-268B-43B3-CAE9F2E4A0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FEBCC-AB7F-E034-5C1D-1AFF70FC780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EE381-D50D-08D2-2D1B-9E61241A22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85800"/>
            <a:ext cx="3953296" cy="112727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6009" y="685800"/>
            <a:ext cx="6350191" cy="115079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2212152"/>
            <a:ext cx="10827330" cy="394019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6364" b="-813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51189-9025-E7C1-B611-A7A2BD03B4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EA616-DF83-AFFF-BC05-5AF6783B358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BF149-C859-79EF-0D12-15B124182A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494" y="687492"/>
            <a:ext cx="4516298" cy="5483016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969" r="-5796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1999" y="2997200"/>
            <a:ext cx="5662508" cy="3165856"/>
          </a:xfrm>
        </p:spPr>
        <p:txBody>
          <a:bodyPr>
            <a:normAutofit/>
          </a:bodyPr>
          <a:lstStyle>
            <a:lvl1pPr marL="457200" indent="-457200">
              <a:buFont typeface="+mj-lt"/>
              <a:buNone/>
              <a:defRPr sz="1400"/>
            </a:lvl1pPr>
            <a:lvl2pPr marL="571500" indent="-342900">
              <a:buFont typeface="+mj-lt"/>
              <a:buNone/>
              <a:defRPr sz="1200"/>
            </a:lvl2pPr>
            <a:lvl3pPr marL="800100" indent="-342900">
              <a:buFont typeface="+mj-lt"/>
              <a:buNone/>
              <a:defRPr sz="1100"/>
            </a:lvl3pPr>
            <a:lvl4pPr marL="1028700" indent="-342900">
              <a:buFont typeface="+mj-lt"/>
              <a:buNone/>
              <a:defRPr sz="1050"/>
            </a:lvl4pPr>
            <a:lvl5pPr>
              <a:buFont typeface="+mj-lt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B16A7-2B91-9487-82EB-D7D5121984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7B84B-FBFC-D589-881E-D4EA9886A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3CF0F-496C-B902-B8FD-2D816F5CB7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94" y="687492"/>
            <a:ext cx="6308414" cy="201761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494" y="2997200"/>
            <a:ext cx="6308414" cy="3165856"/>
          </a:xfrm>
        </p:spPr>
        <p:txBody>
          <a:bodyPr>
            <a:normAutofit/>
          </a:bodyPr>
          <a:lstStyle>
            <a:lvl1pPr marL="457200" indent="-457200">
              <a:buFont typeface="+mj-lt"/>
              <a:buNone/>
              <a:defRPr sz="1400"/>
            </a:lvl1pPr>
            <a:lvl2pPr marL="571500" indent="-342900">
              <a:buFont typeface="+mj-lt"/>
              <a:buNone/>
              <a:defRPr sz="1200"/>
            </a:lvl2pPr>
            <a:lvl3pPr marL="800100" indent="-342900">
              <a:buFont typeface="+mj-lt"/>
              <a:buNone/>
              <a:defRPr sz="1100"/>
            </a:lvl3pPr>
            <a:lvl4pPr marL="1028700" indent="-342900">
              <a:buFont typeface="+mj-lt"/>
              <a:buNone/>
              <a:defRPr sz="1050"/>
            </a:lvl4pPr>
            <a:lvl5pPr>
              <a:buFont typeface="+mj-lt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6407" y="687492"/>
            <a:ext cx="3878100" cy="5483016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5737" r="-75737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D054A-88D2-8AC5-BB55-C59F527695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5A21E-8763-2E88-7470-09E43DCB775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99C91-F0A3-3A11-A3D6-7F34DD79D6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6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7EDD7B-DE6D-17E5-4381-530004EB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522" y="687494"/>
            <a:ext cx="5662983" cy="104929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4EF6A8B1-A24E-F193-B77A-9876D6702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871" y="687492"/>
            <a:ext cx="4452410" cy="5483013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9518" r="-59518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676FB4F-B64E-DCC7-1309-42D58F28D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41522" y="2053560"/>
            <a:ext cx="5671607" cy="411694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F20DA-AED3-283F-9A9E-1F1BCED1D0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F5FD8-373C-BC99-B74A-71C2F138E47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C579E-F3C4-55B0-6D77-9FEBF71C56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16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7EDD7B-DE6D-17E5-4381-530004EB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69" y="687494"/>
            <a:ext cx="6318225" cy="104929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676FB4F-B64E-DCC7-1309-42D58F28D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8871" y="2053560"/>
            <a:ext cx="6327847" cy="411694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4EF6A8B1-A24E-F193-B77A-9876D6702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7542" y="687492"/>
            <a:ext cx="3805587" cy="5483013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197" r="-67197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FC07B-DBB3-6713-7446-1CB062A175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CE356-8F45-9528-A1A3-57FFB6F123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DD9CF-D579-D07B-C24D-5A89B1A420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99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3880757"/>
            <a:ext cx="2978729" cy="22823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732115"/>
            <a:ext cx="10827329" cy="271121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4535" b="-399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370" y="3880758"/>
            <a:ext cx="7404607" cy="22823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808D1-FDEB-C4DA-A78C-86E9E878FF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C3112-C844-AF9C-BD29-9F54BFB4BE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3455F-03AC-59D9-5F32-49E6590DEC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72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85800"/>
            <a:ext cx="3443498" cy="233045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3267" y="685800"/>
            <a:ext cx="6892933" cy="233045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B92F6E-55FC-C88B-734D-26D3B9923E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3636524"/>
            <a:ext cx="10827329" cy="2513999"/>
          </a:xfrm>
          <a:custGeom>
            <a:avLst/>
            <a:gdLst>
              <a:gd name="connsiteX0" fmla="*/ 0 w 12192000"/>
              <a:gd name="connsiteY0" fmla="*/ 0 h 3221477"/>
              <a:gd name="connsiteX1" fmla="*/ 12192000 w 12192000"/>
              <a:gd name="connsiteY1" fmla="*/ 0 h 3221477"/>
              <a:gd name="connsiteX2" fmla="*/ 12192000 w 12192000"/>
              <a:gd name="connsiteY2" fmla="*/ 3221477 h 3221477"/>
              <a:gd name="connsiteX3" fmla="*/ 0 w 12192000"/>
              <a:gd name="connsiteY3" fmla="*/ 3221477 h 322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1477">
                <a:moveTo>
                  <a:pt x="0" y="0"/>
                </a:moveTo>
                <a:lnTo>
                  <a:pt x="12192000" y="0"/>
                </a:lnTo>
                <a:lnTo>
                  <a:pt x="12192000" y="3221477"/>
                </a:lnTo>
                <a:lnTo>
                  <a:pt x="0" y="3221477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4491" b="-49353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1176D-6F59-6E6F-1B64-88FAB9F6DC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15A84-35DF-61C1-E0CD-9C9F5E85A15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D8B36-4FE1-E52B-160B-145190055F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949F66-F66B-FD13-D580-BAAF491A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10827330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F64025-FA05-CC42-8294-F944BC95DD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1830774"/>
            <a:ext cx="6560129" cy="4332284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731" r="-8731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48599" y="1830773"/>
            <a:ext cx="3657601" cy="4332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C74D3-4953-87AB-DEFD-DAE552B32F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4D3FF-FC3B-DF81-D68A-C24A7A51E7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B140-6B27-A9E5-686F-E0A1260B13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78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949F66-F66B-FD13-D580-BAAF491A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10827330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F64025-FA05-CC42-8294-F944BC95DD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1830774"/>
            <a:ext cx="5112329" cy="4332284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363" r="-25363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62821" y="1830773"/>
            <a:ext cx="5143379" cy="4332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CDA6C-1820-A056-2B4A-240B4D831E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3D0EB-A6DA-C46E-D18F-B61C44EF04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B683A-634D-19CA-3758-07887799DC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2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071529"/>
            <a:ext cx="5257800" cy="1981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57800"/>
            <a:ext cx="5257800" cy="78552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88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4274130" cy="126948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2173850"/>
            <a:ext cx="4274130" cy="3963682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473" r="-3247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73333" y="685800"/>
            <a:ext cx="5932867" cy="5477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79C85-F436-B8CC-25B1-1484A2E6D9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E5895-9C3C-E2ED-0696-017C51EB8F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10E32-BBC0-38C8-4A92-51464FFB2E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98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63" y="687493"/>
            <a:ext cx="6724438" cy="14461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87492"/>
            <a:ext cx="3435929" cy="5483016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1918" r="-91918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3374" y="2419354"/>
            <a:ext cx="6714213" cy="374370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34C21-9AE9-F631-7C47-0FF6C59427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4C698-492C-2FAD-95DB-969CC69A60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39C1F-4C6E-483B-915F-317EFA8BE9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3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687493"/>
            <a:ext cx="7379174" cy="14461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8871" y="2419354"/>
            <a:ext cx="7367953" cy="374370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24022" y="687492"/>
            <a:ext cx="2789107" cy="5483016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4830" r="-124830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1B279-14F8-811B-68AF-FDEBF89CFB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87AEB-2562-14F9-A50E-AD7A31F76A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BF552-6277-D4E7-9B98-D4080873F7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3EC321-CEEB-C816-CF10-03F0A527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18" y="687493"/>
            <a:ext cx="7758911" cy="9889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494" y="687492"/>
            <a:ext cx="2360507" cy="548301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6574" r="-15657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F80EB41-3C35-A1B2-916F-477D2FDBA7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54218" y="1953528"/>
            <a:ext cx="7750288" cy="420952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34294-24E0-2032-5C49-55BAB969D4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2AC9E-77BC-1AD2-8EB8-923CDF4BBE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A8A83-D457-8B0A-7A32-F95024D8D5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78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3EC321-CEEB-C816-CF10-03F0A527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31" y="687493"/>
            <a:ext cx="8424453" cy="9889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F80EB41-3C35-A1B2-916F-477D2FDBA7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8871" y="1953528"/>
            <a:ext cx="8415090" cy="420952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9355" y="687492"/>
            <a:ext cx="1722308" cy="548301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3120" r="-23312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3ABC3-6B6D-93A5-5D5C-31E2D53D3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FF304-5BE8-9322-A906-1705F80BA2A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9EE94-4C42-847B-A24C-BB0C72B4D2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07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85800"/>
            <a:ext cx="2855064" cy="297267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0" y="3942324"/>
            <a:ext cx="2855065" cy="2206578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733" r="-1873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54267" y="687492"/>
            <a:ext cx="7348626" cy="548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D4A13-0539-3541-39AF-1B480EBA2F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ACC0E-954E-D09D-5796-336CDFE59B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B00B6B-DAF9-BF70-8202-C26BBB5E74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45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26CE28-2F47-41A4-DF25-8AEC2F9F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5027214"/>
            <a:ext cx="7620000" cy="1135842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7B16B5-93A5-3ACF-80AB-6B1967DD6D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8872" y="2743201"/>
            <a:ext cx="5638800" cy="2284013"/>
          </a:xfrm>
        </p:spPr>
        <p:txBody>
          <a:bodyPr anchor="b"/>
          <a:lstStyle>
            <a:lvl1pPr marL="0" indent="0">
              <a:buNone/>
              <a:defRPr sz="13800"/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62670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4800600"/>
            <a:ext cx="5943600" cy="1388534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10000"/>
              </a:lnSpc>
              <a:defRPr lang="en-US" sz="2000" dirty="0">
                <a:latin typeface="+mn-lt"/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1" y="1676400"/>
            <a:ext cx="5943600" cy="31242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lang="en-US" sz="13800" b="0" dirty="0">
                <a:latin typeface="+mj-lt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142917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804" y="4191001"/>
            <a:ext cx="8470392" cy="1762537"/>
          </a:xfr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lang="en-US" sz="2000" b="0" kern="1200" cap="all" spc="6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60804" y="694935"/>
            <a:ext cx="8470392" cy="3496065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13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30038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9147" y="1830774"/>
            <a:ext cx="9113707" cy="3196443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4000" b="0" cap="all" spc="600" baseline="0" dirty="0">
                <a:ea typeface="+mj-ea"/>
                <a:cs typeface="+mj-cs"/>
              </a:defRPr>
            </a:lvl1pPr>
            <a:lvl2pPr marL="228600" indent="0" algn="ctr">
              <a:lnSpc>
                <a:spcPct val="90000"/>
              </a:lnSpc>
              <a:buNone/>
              <a:defRPr lang="en-US" sz="2000" dirty="0"/>
            </a:lvl2pPr>
            <a:lvl3pPr marL="457200" indent="0" algn="ctr">
              <a:lnSpc>
                <a:spcPct val="90000"/>
              </a:lnSpc>
              <a:buNone/>
              <a:defRPr lang="en-US" sz="2000" dirty="0"/>
            </a:lvl3pPr>
            <a:lvl4pPr marL="685800" indent="0" algn="ctr">
              <a:lnSpc>
                <a:spcPct val="90000"/>
              </a:lnSpc>
              <a:buNone/>
              <a:defRPr lang="en-US" sz="2000" dirty="0"/>
            </a:lvl4pPr>
            <a:lvl5pPr marL="914400" indent="0" algn="ctr">
              <a:lnSpc>
                <a:spcPct val="90000"/>
              </a:lnSpc>
              <a:buNone/>
              <a:defRPr lang="en-US" sz="2000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87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0326112-1BD1-F5C0-ED77-E41EEFB03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70" y="1142999"/>
            <a:ext cx="4807529" cy="318863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300B8C-A996-EF72-0213-6F8F90333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70" y="4560236"/>
            <a:ext cx="4807529" cy="78552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098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8871" y="1325691"/>
            <a:ext cx="7169728" cy="4837366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013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A9D377F-07AE-65AF-821F-A5C0F12804B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8871" y="720332"/>
            <a:ext cx="6702552" cy="4306886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168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400" y="5440680"/>
            <a:ext cx="6400800" cy="640080"/>
          </a:xfrm>
        </p:spPr>
        <p:txBody>
          <a:bodyPr anchor="ctr">
            <a:normAutofit/>
          </a:bodyPr>
          <a:lstStyle>
            <a:lvl1pPr algn="r">
              <a:lnSpc>
                <a:spcPct val="120000"/>
              </a:lnSpc>
              <a:defRPr sz="16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05400" y="1600200"/>
            <a:ext cx="6400800" cy="3332480"/>
          </a:xfrm>
        </p:spPr>
        <p:txBody>
          <a:bodyPr anchor="b">
            <a:normAutofit/>
          </a:bodyPr>
          <a:lstStyle>
            <a:lvl1pPr marL="164592" indent="-164592" algn="r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2910486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93739-F149-35A6-ADA9-A0193DD6D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872" y="5440354"/>
            <a:ext cx="5102352" cy="669472"/>
          </a:xfrm>
        </p:spPr>
        <p:txBody>
          <a:bodyPr anchor="ctr"/>
          <a:lstStyle>
            <a:lvl1pPr>
              <a:lnSpc>
                <a:spcPct val="120000"/>
              </a:lnSpc>
              <a:defRPr sz="1600" spc="0" baseline="0"/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8872" y="914400"/>
            <a:ext cx="5102352" cy="420624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254824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43EF64-B72A-842D-443E-85E51FB9C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0" y="4602480"/>
            <a:ext cx="6400800" cy="64008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648D1EC-4439-0A29-775B-BBF446B5FEC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66850" y="1143000"/>
            <a:ext cx="9258300" cy="2951480"/>
          </a:xfrm>
        </p:spPr>
        <p:txBody>
          <a:bodyPr anchor="b">
            <a:normAutofit/>
          </a:bodyPr>
          <a:lstStyle>
            <a:lvl1pPr marL="164592" indent="-164592" algn="ctr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970960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48E0A-DAAD-770F-21DF-99504CDB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94932"/>
            <a:ext cx="10827330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6122" y="2057399"/>
            <a:ext cx="5140007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5872" y="2057399"/>
            <a:ext cx="5140328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A833E-541C-85C6-BF1E-EC605C8F4B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C70C3-D6A0-EE88-649F-33534359824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95649-E940-A4B1-5901-B56C3AF3CD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4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B7E0276-8109-589D-7633-DD4218D7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0" y="694932"/>
            <a:ext cx="10827329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870" y="1954766"/>
            <a:ext cx="514741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5774" y="1954766"/>
            <a:ext cx="5141914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68456CB-E141-4FD9-87C3-ECEBF8A7D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0459" y="2788468"/>
            <a:ext cx="5145670" cy="3388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8C7E4C7-BE12-E106-3871-9FD922E346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5871" y="2788468"/>
            <a:ext cx="5140177" cy="3388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0D6F2-E303-8711-DD86-38797649A73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E9AFB-293B-FDFA-726C-92E53E70E9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F8AA-F8D4-60EA-F11A-6775234BA52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96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A025B8-8BA0-89AA-4360-51FBAF2B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94932"/>
            <a:ext cx="10827328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59BD1-7576-196A-D571-FD57E719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4E8B1-4F38-9B1B-6424-6BC2452D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E196-21CE-CE9F-7563-03912CCB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9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9ECF3-58F8-D0BC-147E-E4CFB492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631-83CC-B848-B327-B33DAF5A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70C40-BA47-C8B9-46F3-E3616FAC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8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962398" cy="1616185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590800"/>
            <a:ext cx="3962399" cy="357225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685800"/>
            <a:ext cx="6371491" cy="546812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20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8619" y="609601"/>
            <a:ext cx="5447581" cy="376832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8618" y="4662326"/>
            <a:ext cx="5447582" cy="158607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09600"/>
            <a:ext cx="4935358" cy="5638800"/>
          </a:xfrm>
          <a:blipFill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202" r="-5020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7477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4242643" cy="1624931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679" y="2826137"/>
            <a:ext cx="4230787" cy="3336920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0483" y="698756"/>
            <a:ext cx="6165717" cy="5442639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837" r="-28837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2774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5417129" cy="1819664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8871" y="3276599"/>
            <a:ext cx="10827329" cy="2886457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79F71-BB04-AC80-5A43-4718DF5050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1D9A8-162F-30DE-21D0-F531C2AC38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03FBD-DD44-33D2-4C38-3C6BF9FB5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4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706305"/>
            <a:ext cx="6370507" cy="184202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8871" y="2701660"/>
            <a:ext cx="6370507" cy="232555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DDBCCE-CCAB-448A-1E13-595ADE9E2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1252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C093BF-07F3-517D-599F-4A80C3D44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7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592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71" y="529496"/>
            <a:ext cx="10827330" cy="990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71" y="5337048"/>
            <a:ext cx="10827329" cy="9875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3C616236-6C34-2AB3-9A30-9F0CB3F4E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2019299"/>
            <a:ext cx="10827330" cy="2819402"/>
          </a:xfrm>
          <a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1622" b="-4719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9772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600" y="609600"/>
            <a:ext cx="5188529" cy="4953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504" y="5867400"/>
            <a:ext cx="5188529" cy="3775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A3E0057A-BBE1-599B-C438-DC65F96145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09600"/>
            <a:ext cx="4935358" cy="5638800"/>
          </a:xfrm>
          <a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202" r="-5020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05500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450" y="4038601"/>
            <a:ext cx="6587550" cy="22098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038601"/>
            <a:ext cx="3657600" cy="220979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0" y="609598"/>
            <a:ext cx="10827330" cy="2819402"/>
          </a:xfrm>
          <a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6486" b="-3232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4548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1514" y="2476500"/>
            <a:ext cx="7868972" cy="1905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800" dirty="0"/>
            </a:lvl1pPr>
          </a:lstStyle>
          <a:p>
            <a:pPr lvl="0"/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359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94938"/>
            <a:ext cx="10825637" cy="79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872" y="1676400"/>
            <a:ext cx="10825636" cy="4486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7982C74-1A7B-1EF6-C767-EC1102B8BC05}"/>
              </a:ext>
            </a:extLst>
          </p:cNvPr>
          <p:cNvSpPr/>
          <p:nvPr/>
        </p:nvSpPr>
        <p:spPr>
          <a:xfrm>
            <a:off x="11504507" y="0"/>
            <a:ext cx="6874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C58F15E-3B29-FA0D-33D1-930904DB63AC}"/>
              </a:ext>
            </a:extLst>
          </p:cNvPr>
          <p:cNvSpPr/>
          <p:nvPr userDrawn="1"/>
        </p:nvSpPr>
        <p:spPr>
          <a:xfrm>
            <a:off x="11504507" y="0"/>
            <a:ext cx="6874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ACE51C6-D285-36B9-E05D-34304BF86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3C65791-CE33-6F98-64A9-9C6803567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871" y="6343955"/>
            <a:ext cx="2739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C4E2BDE-BF41-53AE-AAF9-E1E0BE6AB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7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91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  <p:sldLayoutId id="2147484028" r:id="rId17"/>
    <p:sldLayoutId id="2147484029" r:id="rId18"/>
    <p:sldLayoutId id="2147484030" r:id="rId19"/>
    <p:sldLayoutId id="2147484031" r:id="rId20"/>
    <p:sldLayoutId id="2147484032" r:id="rId21"/>
    <p:sldLayoutId id="2147484033" r:id="rId22"/>
    <p:sldLayoutId id="2147484034" r:id="rId23"/>
    <p:sldLayoutId id="2147484035" r:id="rId24"/>
    <p:sldLayoutId id="2147484036" r:id="rId25"/>
    <p:sldLayoutId id="2147484037" r:id="rId26"/>
    <p:sldLayoutId id="2147484038" r:id="rId27"/>
    <p:sldLayoutId id="2147484039" r:id="rId28"/>
    <p:sldLayoutId id="2147484040" r:id="rId29"/>
    <p:sldLayoutId id="2147484041" r:id="rId30"/>
    <p:sldLayoutId id="2147484042" r:id="rId31"/>
    <p:sldLayoutId id="2147484043" r:id="rId32"/>
    <p:sldLayoutId id="2147484044" r:id="rId33"/>
    <p:sldLayoutId id="2147484045" r:id="rId34"/>
    <p:sldLayoutId id="2147484046" r:id="rId35"/>
    <p:sldLayoutId id="2147484047" r:id="rId36"/>
    <p:sldLayoutId id="2147484048" r:id="rId37"/>
    <p:sldLayoutId id="2147484049" r:id="rId38"/>
    <p:sldLayoutId id="2147484050" r:id="rId39"/>
    <p:sldLayoutId id="2147484051" r:id="rId40"/>
    <p:sldLayoutId id="2147484052" r:id="rId41"/>
    <p:sldLayoutId id="2147484053" r:id="rId42"/>
    <p:sldLayoutId id="2147484054" r:id="rId43"/>
    <p:sldLayoutId id="2147484055" r:id="rId44"/>
    <p:sldLayoutId id="2147484056" r:id="rId45"/>
    <p:sldLayoutId id="2147484057" r:id="rId46"/>
    <p:sldLayoutId id="2147484058" r:id="rId47"/>
    <p:sldLayoutId id="2147484059" r:id="rId48"/>
    <p:sldLayoutId id="2147484060" r:id="rId49"/>
    <p:sldLayoutId id="2147484061" r:id="rId50"/>
    <p:sldLayoutId id="2147484062" r:id="rId51"/>
    <p:sldLayoutId id="2147484063" r:id="rId5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7" orient="horz" pos="2160" userDrawn="1">
          <p15:clr>
            <a:srgbClr val="F26B43"/>
          </p15:clr>
        </p15:guide>
        <p15:guide id="28" pos="3840" userDrawn="1">
          <p15:clr>
            <a:srgbClr val="F26B43"/>
          </p15:clr>
        </p15:guide>
        <p15:guide id="29" pos="7296" userDrawn="1">
          <p15:clr>
            <a:srgbClr val="F26B43"/>
          </p15:clr>
        </p15:guide>
        <p15:guide id="30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72FD-7E92-C3C8-5956-A6C415482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1FB9CD-CBF7-C634-8B2F-5E2490FDF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400" y="2819400"/>
            <a:ext cx="5029200" cy="1295400"/>
          </a:xfrm>
        </p:spPr>
        <p:txBody>
          <a:bodyPr>
            <a:normAutofit/>
          </a:bodyPr>
          <a:lstStyle/>
          <a:p>
            <a:r>
              <a:rPr lang="en-US"/>
              <a:t>Creating a new choice of reality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8319D33-1EDC-2FD6-1393-613ECEB01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4270248"/>
            <a:ext cx="5029200" cy="6858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Composed by David </a:t>
            </a:r>
            <a:r>
              <a:rPr lang="en-US" err="1"/>
              <a:t>Benzshawel</a:t>
            </a:r>
          </a:p>
          <a:p>
            <a:r>
              <a:rPr lang="en-US"/>
              <a:t>? To david@reikiaccess.com</a:t>
            </a:r>
          </a:p>
        </p:txBody>
      </p:sp>
    </p:spTree>
    <p:extLst>
      <p:ext uri="{BB962C8B-B14F-4D97-AF65-F5344CB8AC3E}">
        <p14:creationId xmlns:p14="http://schemas.microsoft.com/office/powerpoint/2010/main" val="232961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4DC6ADA-646E-4F53-69A5-01CB1F50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/>
          <a:lstStyle/>
          <a:p>
            <a:r>
              <a:rPr lang="en-US"/>
              <a:t>Moving from overthinking....</a:t>
            </a:r>
          </a:p>
        </p:txBody>
      </p:sp>
      <p:pic>
        <p:nvPicPr>
          <p:cNvPr id="5" name="Content Placeholder 4" descr="A poster of a person with different facial expressions&#10;&#10;AI-generated content may be incorrect.">
            <a:extLst>
              <a:ext uri="{FF2B5EF4-FFF2-40B4-BE49-F238E27FC236}">
                <a16:creationId xmlns:a16="http://schemas.microsoft.com/office/drawing/2014/main" id="{463E1F9A-D433-7A85-1157-8B184FAB77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095" r="3" b="3"/>
          <a:stretch>
            <a:fillRect/>
          </a:stretch>
        </p:blipFill>
        <p:spPr>
          <a:xfrm>
            <a:off x="687494" y="687492"/>
            <a:ext cx="4516298" cy="5483016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EE5E090-65AA-FF1E-BF81-08A008C34B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1999" y="2997200"/>
            <a:ext cx="5662508" cy="31658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 don't want to BE stuck in the past ...</a:t>
            </a:r>
          </a:p>
          <a:p>
            <a:r>
              <a:rPr lang="en-US" dirty="0"/>
              <a:t>          but fully open to the gifts of the present moment ….so I realized I can move beyond the past into the present </a:t>
            </a:r>
            <a:r>
              <a:rPr lang="en-US"/>
              <a:t>moment... so that the future that </a:t>
            </a:r>
            <a:r>
              <a:rPr lang="en-US" dirty="0"/>
              <a:t>can help me be more available for growth &amp; lessons</a:t>
            </a:r>
          </a:p>
        </p:txBody>
      </p:sp>
    </p:spTree>
    <p:extLst>
      <p:ext uri="{BB962C8B-B14F-4D97-AF65-F5344CB8AC3E}">
        <p14:creationId xmlns:p14="http://schemas.microsoft.com/office/powerpoint/2010/main" val="313268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6BC30B-E53F-8424-6604-9B40524E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4242643" cy="162493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Woke...awaken to a new reality I choose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BDA17CA-A3C0-A089-6B1B-C219B419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679" y="2826137"/>
            <a:ext cx="4230787" cy="3336920"/>
          </a:xfrm>
        </p:spPr>
        <p:txBody>
          <a:bodyPr/>
          <a:lstStyle/>
          <a:p>
            <a:r>
              <a:rPr lang="en-US" dirty="0"/>
              <a:t>As I became more aware of my </a:t>
            </a:r>
            <a:r>
              <a:rPr lang="en-US" dirty="0" err="1"/>
              <a:t>spirituality</a:t>
            </a:r>
            <a:r>
              <a:rPr lang="en-US" dirty="0"/>
              <a:t> I began an AWAKENING process that was not a </a:t>
            </a:r>
            <a:r>
              <a:rPr lang="en-US" dirty="0" err="1"/>
              <a:t>one time</a:t>
            </a:r>
            <a:r>
              <a:rPr lang="en-US" dirty="0"/>
              <a:t> event but a spiral of growth that I went deeper into each day as I trust SOURCE to help me go with the flow of the present moment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DDCD64-B46F-66CF-C2DF-66FD33DE33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5617857" y="698756"/>
            <a:ext cx="5610968" cy="5442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79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7B676DF-8ECE-0D51-16B5-A5D7B13B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962398" cy="1616185"/>
          </a:xfrm>
        </p:spPr>
        <p:txBody>
          <a:bodyPr/>
          <a:lstStyle/>
          <a:p>
            <a:r>
              <a:rPr lang="en-US" dirty="0"/>
              <a:t>A journey into my</a:t>
            </a:r>
            <a:r>
              <a:rPr lang="en-US">
                <a:solidFill>
                  <a:srgbClr val="FFFFFF"/>
                </a:solidFill>
                <a:latin typeface="Avenir Next LT Pro"/>
              </a:rPr>
              <a:t>self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1E2D9E-D791-05A6-3677-186D0D59F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590800"/>
            <a:ext cx="3962399" cy="3572257"/>
          </a:xfrm>
        </p:spPr>
        <p:txBody>
          <a:bodyPr/>
          <a:lstStyle/>
          <a:p>
            <a:r>
              <a:rPr lang="en-US" dirty="0"/>
              <a:t>I am NOT there yet ….each day is a new opportunity for growth &amp; lessons to be learned....it is a journey that I now embrace....</a:t>
            </a:r>
            <a:r>
              <a:rPr lang="en-US" err="1"/>
              <a:t>i</a:t>
            </a:r>
            <a:r>
              <a:rPr lang="en-US" dirty="0"/>
              <a:t> am growing in trust &amp; gratitude each day I keep myself open to change &amp; balance by EGO/SPIRIT....</a:t>
            </a:r>
            <a:r>
              <a:rPr lang="en-US" err="1"/>
              <a:t>yes</a:t>
            </a:r>
            <a:r>
              <a:rPr lang="en-US" dirty="0"/>
              <a:t> it takes effort....bu</a:t>
            </a:r>
            <a:r>
              <a:rPr lang="en-US"/>
              <a:t>t in the long run I am worth it</a:t>
            </a:r>
            <a:endParaRPr lang="en-US" dirty="0"/>
          </a:p>
        </p:txBody>
      </p:sp>
      <p:pic>
        <p:nvPicPr>
          <p:cNvPr id="5" name="Picture Placeholder 4" descr="A person walking on a path with a galaxy in the background&#10;&#10;AI-generated content may be incorrect.">
            <a:extLst>
              <a:ext uri="{FF2B5EF4-FFF2-40B4-BE49-F238E27FC236}">
                <a16:creationId xmlns:a16="http://schemas.microsoft.com/office/drawing/2014/main" id="{5D7F2E77-4714-F600-5FC2-489332F11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5586393" y="685800"/>
            <a:ext cx="5468121" cy="5468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543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953C-3AAF-31DD-11E4-AF117506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</a:t>
            </a:r>
            <a:r>
              <a:rPr lang="en-US" err="1"/>
              <a:t>self love</a:t>
            </a:r>
            <a:r>
              <a:rPr lang="en-US"/>
              <a:t> &amp;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4CAD8-5F7D-AF29-C9E3-AE5C710D5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 am slowly learning that </a:t>
            </a:r>
            <a:r>
              <a:rPr lang="en-US" dirty="0" err="1"/>
              <a:t>self love</a:t>
            </a:r>
            <a:r>
              <a:rPr lang="en-US" dirty="0"/>
              <a:t>/care is NOT selfish or </a:t>
            </a:r>
            <a:r>
              <a:rPr lang="en-US" dirty="0" err="1"/>
              <a:t>self centered</a:t>
            </a:r>
            <a:r>
              <a:rPr lang="en-US" dirty="0"/>
              <a:t>....it gives me the ability to focus on the most important </a:t>
            </a:r>
            <a:r>
              <a:rPr lang="en-US" dirty="0" err="1"/>
              <a:t>relationahip</a:t>
            </a:r>
            <a:r>
              <a:rPr lang="en-US" dirty="0"/>
              <a:t> I will have in this life....MYSELF....a lesson that was a long time in coming for a recovering codependent who lost themself in pleasing others...</a:t>
            </a:r>
            <a:r>
              <a:rPr lang="en-US" dirty="0" err="1"/>
              <a:t>i</a:t>
            </a:r>
            <a:r>
              <a:rPr lang="en-US" dirty="0"/>
              <a:t> learn the best it seems from the school of "hard knocks" &amp; the lesson repeats until it become one within me</a:t>
            </a:r>
          </a:p>
        </p:txBody>
      </p:sp>
      <p:pic>
        <p:nvPicPr>
          <p:cNvPr id="8" name="Content Placeholder 7" descr="A group of pink roses on a blue surface&#10;&#10;AI-generated content may be incorrect.">
            <a:extLst>
              <a:ext uri="{FF2B5EF4-FFF2-40B4-BE49-F238E27FC236}">
                <a16:creationId xmlns:a16="http://schemas.microsoft.com/office/drawing/2014/main" id="{C1D914A5-B010-2192-D288-60E2AD2EB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053" y="1362461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8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1EB686-3434-602D-5A85-38722813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/>
          <a:lstStyle/>
          <a:p>
            <a:r>
              <a:rPr lang="en-US" dirty="0"/>
              <a:t>Find a reality that </a:t>
            </a:r>
            <a:r>
              <a:rPr lang="en-US"/>
              <a:t>works for you....</a:t>
            </a:r>
            <a:endParaRPr lang="en-US" dirty="0"/>
          </a:p>
        </p:txBody>
      </p:sp>
      <p:pic>
        <p:nvPicPr>
          <p:cNvPr id="5" name="Content Placeholder 4" descr="A person with white beard and mustache smiling&#10;&#10;AI-generated content may be incorrect.">
            <a:extLst>
              <a:ext uri="{FF2B5EF4-FFF2-40B4-BE49-F238E27FC236}">
                <a16:creationId xmlns:a16="http://schemas.microsoft.com/office/drawing/2014/main" id="{9204F153-4C83-CB1C-1F46-4BAD8547FB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1034" r="-1" b="12783"/>
          <a:stretch>
            <a:fillRect/>
          </a:stretch>
        </p:blipFill>
        <p:spPr>
          <a:xfrm>
            <a:off x="687493" y="687492"/>
            <a:ext cx="4516298" cy="5483016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370A496-137E-F220-F014-CCA08874ED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1999" y="2997200"/>
            <a:ext cx="5662508" cy="316585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 hope what I shared has been helpful for you...if an idea "resonates" within you try it for </a:t>
            </a:r>
            <a:r>
              <a:rPr lang="en-US" err="1"/>
              <a:t>awhile</a:t>
            </a:r>
            <a:r>
              <a:rPr lang="en-US" dirty="0"/>
              <a:t>....follow </a:t>
            </a:r>
            <a:r>
              <a:rPr lang="en-US" err="1"/>
              <a:t>your</a:t>
            </a:r>
            <a:r>
              <a:rPr lang="en-US" dirty="0"/>
              <a:t> </a:t>
            </a:r>
            <a:r>
              <a:rPr lang="en-US"/>
              <a:t>heart/inner guru</a:t>
            </a:r>
          </a:p>
          <a:p>
            <a:pPr marL="0" indent="0">
              <a:buNone/>
            </a:pPr>
            <a:r>
              <a:rPr lang="en-US" dirty="0"/>
              <a:t>Under the tab "Narrated </a:t>
            </a:r>
            <a:r>
              <a:rPr lang="en-US" err="1"/>
              <a:t>Powerpoint</a:t>
            </a:r>
            <a:r>
              <a:rPr lang="en-US" dirty="0"/>
              <a:t> Presentations" on reikiaccess.com you might find other topics that </a:t>
            </a:r>
            <a:r>
              <a:rPr lang="en-US"/>
              <a:t>might be helpful in your spiritual growth.</a:t>
            </a:r>
            <a:endParaRPr lang="en-US" dirty="0"/>
          </a:p>
          <a:p>
            <a:pPr marL="0" indent="0">
              <a:buNone/>
            </a:pPr>
            <a:r>
              <a:rPr lang="en-US"/>
              <a:t>Ram Dass said "our purpose here is to help walk each other home"</a:t>
            </a:r>
          </a:p>
          <a:p>
            <a:pPr marL="0" indent="0">
              <a:buNone/>
            </a:pPr>
            <a:r>
              <a:rPr lang="en-US"/>
              <a:t>Namaste you all</a:t>
            </a:r>
          </a:p>
          <a:p>
            <a:pPr marL="0" indent="0">
              <a:buNone/>
            </a:pPr>
            <a:r>
              <a:rPr lang="en-US"/>
              <a:t>David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4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592E-7499-6965-4FD9-80AADD85C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600" y="609600"/>
            <a:ext cx="5188529" cy="495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I would like to share some thoughts from my experience on my journey to discover my authentic self...this sharing is not meant to be advice but sharing resources I am using...so pick &amp; </a:t>
            </a:r>
            <a:r>
              <a:rPr lang="en-US" sz="2200" err="1"/>
              <a:t>choos</a:t>
            </a:r>
            <a:r>
              <a:rPr lang="en-US" sz="2200"/>
              <a:t>e which best appeals to you to try on for awhile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EDDD5AC-5E4E-4D48-AB47-6A3389B10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504" y="5867400"/>
            <a:ext cx="5188529" cy="37757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445EC9-B83B-A9F5-E4E3-E08909300D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905127" y="609600"/>
            <a:ext cx="4482846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19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95C7259-1FDC-D796-D930-9F0F5158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 anchor="b">
            <a:normAutofit/>
          </a:bodyPr>
          <a:lstStyle/>
          <a:p>
            <a:r>
              <a:rPr lang="en-US"/>
              <a:t>Let GO 2 Flow</a:t>
            </a:r>
          </a:p>
        </p:txBody>
      </p:sp>
      <p:pic>
        <p:nvPicPr>
          <p:cNvPr id="5" name="Picture Placeholder 4" descr="A silhouette of a rock formation&#10;&#10;AI-generated content may be incorrect.">
            <a:extLst>
              <a:ext uri="{FF2B5EF4-FFF2-40B4-BE49-F238E27FC236}">
                <a16:creationId xmlns:a16="http://schemas.microsoft.com/office/drawing/2014/main" id="{45C2000E-8572-E78F-DD8A-9FEF0143DC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308" r="1" b="13351"/>
          <a:stretch>
            <a:fillRect/>
          </a:stretch>
        </p:blipFill>
        <p:spPr>
          <a:xfrm>
            <a:off x="687493" y="687492"/>
            <a:ext cx="4516298" cy="5483016"/>
          </a:xfrm>
          <a:prstGeom prst="rect">
            <a:avLst/>
          </a:prstGeom>
          <a:noFill/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B78B56B1-3B97-C59A-0BF3-C942C78311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1999" y="2997200"/>
            <a:ext cx="5662508" cy="3165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Now in my retirement years, I have the time to reflect on </a:t>
            </a:r>
            <a:r>
              <a:rPr lang="en-US" err="1"/>
              <a:t>my</a:t>
            </a:r>
            <a:r>
              <a:rPr lang="en-US" dirty="0"/>
              <a:t> life and CHOOSE the kind of person I want to BECOME....for me I had to "let go" the past thoughts of could have, should have, would have...</a:t>
            </a:r>
            <a:r>
              <a:rPr lang="en-US" err="1"/>
              <a:t>regreats</a:t>
            </a:r>
            <a:r>
              <a:rPr lang="en-US" dirty="0"/>
              <a:t> &amp; </a:t>
            </a:r>
            <a:r>
              <a:rPr lang="en-US"/>
              <a:t>hurt....to strive to see a lesson in what happened &amp; then work at staying more in the present moment with a grateful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6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2EB4409-F22C-B778-BC52-37481A05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962398" cy="1616185"/>
          </a:xfrm>
        </p:spPr>
        <p:txBody>
          <a:bodyPr/>
          <a:lstStyle/>
          <a:p>
            <a:r>
              <a:rPr lang="en-US"/>
              <a:t>Doing or being?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38495E-B69D-648E-AE75-4C5998C77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590800"/>
            <a:ext cx="3962399" cy="3572257"/>
          </a:xfrm>
        </p:spPr>
        <p:txBody>
          <a:bodyPr/>
          <a:lstStyle/>
          <a:p>
            <a:r>
              <a:rPr lang="en-US"/>
              <a:t>I found I had to move from always wanting to "DO" something &amp; slow down to "BE" my true self....as a recovering codependent I was a people pleaser to the extent I lost a true sense of my authentic self</a:t>
            </a:r>
          </a:p>
        </p:txBody>
      </p:sp>
      <p:pic>
        <p:nvPicPr>
          <p:cNvPr id="5" name="Picture Placeholder 4" descr="A person sitting on a rock looking at a quote&#10;&#10;AI-generated content may be incorrect.">
            <a:extLst>
              <a:ext uri="{FF2B5EF4-FFF2-40B4-BE49-F238E27FC236}">
                <a16:creationId xmlns:a16="http://schemas.microsoft.com/office/drawing/2014/main" id="{572906D9-2157-E6ED-FD60-CF8153DF6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6399776" y="685800"/>
            <a:ext cx="3841355" cy="5468121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59528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28F9215-E258-84F9-064E-34E4661C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/>
          <a:lstStyle/>
          <a:p>
            <a:r>
              <a:rPr lang="en-US"/>
              <a:t>Being becomes my new reality</a:t>
            </a:r>
          </a:p>
        </p:txBody>
      </p:sp>
      <p:pic>
        <p:nvPicPr>
          <p:cNvPr id="5" name="Content Placeholder 4" descr="A white background with purple text&#10;&#10;AI-generated content may be incorrect.">
            <a:extLst>
              <a:ext uri="{FF2B5EF4-FFF2-40B4-BE49-F238E27FC236}">
                <a16:creationId xmlns:a16="http://schemas.microsoft.com/office/drawing/2014/main" id="{741315EF-2E4C-88B5-63E0-AF06EC4600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680" r="-3" b="9174"/>
          <a:stretch>
            <a:fillRect/>
          </a:stretch>
        </p:blipFill>
        <p:spPr>
          <a:xfrm>
            <a:off x="687493" y="687492"/>
            <a:ext cx="4516298" cy="5483016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4A75F0C-2CC2-A2EF-444A-1AFE297612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1999" y="2997200"/>
            <a:ext cx="5662508" cy="3165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 never "fit in" to Religion as such...</a:t>
            </a:r>
            <a:r>
              <a:rPr lang="en-US" dirty="0" err="1"/>
              <a:t>i</a:t>
            </a:r>
            <a:r>
              <a:rPr lang="en-US" dirty="0"/>
              <a:t> tried to follow my heart but found it did not conform to traditional Religion....spirituality for me is my direct connection to SOURCE ...so it is highly personal &amp; individual</a:t>
            </a:r>
          </a:p>
          <a:p>
            <a:pPr marL="0" indent="0">
              <a:buNone/>
            </a:pPr>
            <a:r>
              <a:rPr lang="en-US" dirty="0"/>
              <a:t>This quote from Evelyn Underhill reminded me that spirituality/bei</a:t>
            </a:r>
            <a:r>
              <a:rPr lang="en-US"/>
              <a:t>ng is the foundation of my spiritual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6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18794F5-4ADE-D717-BB19-2F7DE18A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4242643" cy="1624931"/>
          </a:xfrm>
        </p:spPr>
        <p:txBody>
          <a:bodyPr/>
          <a:lstStyle/>
          <a:p>
            <a:r>
              <a:rPr lang="en-US"/>
              <a:t>Meditation &amp; reiki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F5A211-19F5-C6BD-B4A0-0A12E25F9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679" y="2826137"/>
            <a:ext cx="4230787" cy="3336920"/>
          </a:xfrm>
        </p:spPr>
        <p:txBody>
          <a:bodyPr/>
          <a:lstStyle/>
          <a:p>
            <a:r>
              <a:rPr lang="en-US" dirty="0"/>
              <a:t>These became the "tools" to calm &amp; focus </a:t>
            </a:r>
            <a:r>
              <a:rPr lang="en-US"/>
              <a:t>my mind &amp; put my best efforts into finding balance &amp; healing in </a:t>
            </a:r>
            <a:r>
              <a:rPr lang="en-US" err="1"/>
              <a:t>my</a:t>
            </a:r>
            <a:r>
              <a:rPr lang="en-US"/>
              <a:t> life</a:t>
            </a:r>
            <a:endParaRPr lang="en-US" dirty="0"/>
          </a:p>
        </p:txBody>
      </p:sp>
      <p:pic>
        <p:nvPicPr>
          <p:cNvPr id="5" name="Picture Placeholder 4" descr="A person meditating under a tree&#10;&#10;AI-generated content may be incorrect.">
            <a:extLst>
              <a:ext uri="{FF2B5EF4-FFF2-40B4-BE49-F238E27FC236}">
                <a16:creationId xmlns:a16="http://schemas.microsoft.com/office/drawing/2014/main" id="{2D77E6AC-0535-D590-7DD0-F187D4F332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728" r="-2" b="-2"/>
          <a:stretch>
            <a:fillRect/>
          </a:stretch>
        </p:blipFill>
        <p:spPr>
          <a:xfrm>
            <a:off x="5340483" y="698756"/>
            <a:ext cx="6165717" cy="5442639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9618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F48862-F4DA-7DF3-DDE9-05D68AF7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050111"/>
            <a:ext cx="3425026" cy="3977107"/>
          </a:xfrm>
        </p:spPr>
        <p:txBody>
          <a:bodyPr/>
          <a:lstStyle/>
          <a:p>
            <a:r>
              <a:rPr lang="en-US"/>
              <a:t>Re-wire the brain</a:t>
            </a:r>
            <a:endParaRPr lang="en-US" dirty="0"/>
          </a:p>
        </p:txBody>
      </p:sp>
      <p:pic>
        <p:nvPicPr>
          <p:cNvPr id="5" name="Picture Placeholder 4" descr="A brain with colorful paint splashes&#10;&#10;AI-generated content may be incorrect.">
            <a:extLst>
              <a:ext uri="{FF2B5EF4-FFF2-40B4-BE49-F238E27FC236}">
                <a16:creationId xmlns:a16="http://schemas.microsoft.com/office/drawing/2014/main" id="{BC551785-9F76-B99F-0538-52E940D961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/>
        </p:blipFill>
        <p:spPr>
          <a:xfrm>
            <a:off x="5683070" y="1050111"/>
            <a:ext cx="4940661" cy="494066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F9F425-D126-1740-1A9F-87D7D5614FBA}"/>
              </a:ext>
            </a:extLst>
          </p:cNvPr>
          <p:cNvSpPr txBox="1"/>
          <p:nvPr/>
        </p:nvSpPr>
        <p:spPr>
          <a:xfrm>
            <a:off x="655539" y="2392803"/>
            <a:ext cx="413780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 EGO wants everything to stay the same &amp; does not want change but the SOUL wants to grow, thrive &amp; learn in the midst of welcomed change....to do this I try to take the negative </a:t>
            </a:r>
            <a:r>
              <a:rPr lang="en-US" dirty="0" err="1"/>
              <a:t>self talk</a:t>
            </a:r>
            <a:r>
              <a:rPr lang="en-US" dirty="0"/>
              <a:t> from the EGO &amp; re-phrase it into something more positive &amp; inclusive for my growth </a:t>
            </a:r>
          </a:p>
        </p:txBody>
      </p:sp>
    </p:spTree>
    <p:extLst>
      <p:ext uri="{BB962C8B-B14F-4D97-AF65-F5344CB8AC3E}">
        <p14:creationId xmlns:p14="http://schemas.microsoft.com/office/powerpoint/2010/main" val="180513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C5AFCD1-ED5D-0BEA-71EA-E9FC3911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4242643" cy="1624931"/>
          </a:xfrm>
        </p:spPr>
        <p:txBody>
          <a:bodyPr/>
          <a:lstStyle/>
          <a:p>
            <a:r>
              <a:rPr lang="en-US" dirty="0"/>
              <a:t>Soul/the </a:t>
            </a:r>
            <a:r>
              <a:rPr lang="en-US"/>
              <a:t>subconscious mind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4C2FF0F-6F92-1B1A-3196-801322044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679" y="2826137"/>
            <a:ext cx="4230787" cy="3336920"/>
          </a:xfrm>
        </p:spPr>
        <p:txBody>
          <a:bodyPr/>
          <a:lstStyle/>
          <a:p>
            <a:r>
              <a:rPr lang="en-US" dirty="0"/>
              <a:t>I have become a fan of Carl Jung who explained that the EGO is the conscious mind whereas the SOUL is the subconscious mind...for me I work at finding a balance between the two</a:t>
            </a:r>
          </a:p>
        </p:txBody>
      </p:sp>
      <p:pic>
        <p:nvPicPr>
          <p:cNvPr id="4" name="Content Placeholder 3" descr="A blue background with text and a human head&#10;&#10;AI-generated content may be incorrect.">
            <a:extLst>
              <a:ext uri="{FF2B5EF4-FFF2-40B4-BE49-F238E27FC236}">
                <a16:creationId xmlns:a16="http://schemas.microsoft.com/office/drawing/2014/main" id="{90C67C3C-4997-5872-6FDE-88AF5C08CA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5681458" y="698756"/>
            <a:ext cx="5483767" cy="5442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796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437F594-2664-01CA-4F13-4A46E740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962398" cy="1616185"/>
          </a:xfrm>
        </p:spPr>
        <p:txBody>
          <a:bodyPr/>
          <a:lstStyle/>
          <a:p>
            <a:r>
              <a:rPr lang="en-US"/>
              <a:t>Is it either or?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195824-D5FD-9949-F29F-973EAEB18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590800"/>
            <a:ext cx="3962399" cy="3572257"/>
          </a:xfrm>
        </p:spPr>
        <p:txBody>
          <a:bodyPr/>
          <a:lstStyle/>
          <a:p>
            <a:r>
              <a:rPr lang="en-US" dirty="0"/>
              <a:t>I don't think for me I had to battle these two aspects of me against each other....life I feel is not a battle of black or white....finding balance for me is realizing it can be a "win-win" situation when I work at listening to both &amp; striving to balance them so I can continue to </a:t>
            </a:r>
            <a:r>
              <a:rPr lang="en-US" dirty="0" err="1"/>
              <a:t>gro</a:t>
            </a:r>
            <a:r>
              <a:rPr lang="en-US" dirty="0"/>
              <a:t>w</a:t>
            </a:r>
          </a:p>
        </p:txBody>
      </p:sp>
      <p:pic>
        <p:nvPicPr>
          <p:cNvPr id="5" name="Picture Placeholder 4" descr="A black and white image of a person and a list of words&#10;&#10;AI-generated content may be incorrect.">
            <a:extLst>
              <a:ext uri="{FF2B5EF4-FFF2-40B4-BE49-F238E27FC236}">
                <a16:creationId xmlns:a16="http://schemas.microsoft.com/office/drawing/2014/main" id="{BE52E2CB-C600-9B3A-B861-80F202B0F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5675250" y="685800"/>
            <a:ext cx="5290407" cy="5468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405468"/>
      </p:ext>
    </p:extLst>
  </p:cSld>
  <p:clrMapOvr>
    <a:masterClrMapping/>
  </p:clrMapOvr>
</p:sld>
</file>

<file path=ppt/theme/theme1.xml><?xml version="1.0" encoding="utf-8"?>
<a:theme xmlns:a="http://schemas.openxmlformats.org/drawingml/2006/main" name="Northern light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3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ern Lights_win32_LW_v8" id="{3A4E34A6-668B-44CB-918B-D16B4D66424F}" vid="{9B1B68C5-1665-4FCB-8595-B203B3662C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2" ma:contentTypeDescription="Create a new document." ma:contentTypeScope="" ma:versionID="0635a23c60cc3de58ab4c1efc88efc6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b2ec4e1d644ed04c8d3fd0ef60d056a4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  <xsd:element ref="ns2:HasDigitalSignature" minOccurs="0"/>
                <xsd:element ref="ns2:DigitalSignatureProvi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  <xsd:element name="HasDigitalSignature" ma:index="34" nillable="true" ma:displayName="Signed electronically" ma:internalName="HasDigitalSignature" ma:readOnly="true">
      <xsd:simpleType>
        <xsd:restriction base="dms:Boolean"/>
      </xsd:simpleType>
    </xsd:element>
    <xsd:element name="DigitalSignatureProvider" ma:index="35" nillable="true" ma:displayName="Signature provider" ma:internalName="DigitalSignatureProvi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AF6374-A7FD-4717-AFE0-646B462CE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99ED26-B189-4BA1-99D0-1112D8C2F106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230e9df3-be65-4c73-a93b-d1236ebd677e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8E339AF-67FC-4BA3-8B2E-038B3ED310D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</Words>
  <Application>Microsoft Office PowerPoint</Application>
  <PresentationFormat>Widescreen</PresentationFormat>
  <Paragraphs>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Northern lights</vt:lpstr>
      <vt:lpstr>Creating a new choice of reality</vt:lpstr>
      <vt:lpstr>I would like to share some thoughts from my experience on my journey to discover my authentic self...this sharing is not meant to be advice but sharing resources I am using...so pick &amp; choose which best appeals to you to try on for awhile</vt:lpstr>
      <vt:lpstr>Let GO 2 Flow</vt:lpstr>
      <vt:lpstr>Doing or being?</vt:lpstr>
      <vt:lpstr>Being becomes my new reality</vt:lpstr>
      <vt:lpstr>Meditation &amp; reiki</vt:lpstr>
      <vt:lpstr>Re-wire the brain</vt:lpstr>
      <vt:lpstr>Soul/the subconscious mind</vt:lpstr>
      <vt:lpstr>Is it either or?</vt:lpstr>
      <vt:lpstr>Moving from overthinking....</vt:lpstr>
      <vt:lpstr>Woke...awaken to a new reality I choose</vt:lpstr>
      <vt:lpstr>A journey into myself</vt:lpstr>
      <vt:lpstr>Learning self love &amp; care</vt:lpstr>
      <vt:lpstr>Find a reality that works for you....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371</cp:revision>
  <dcterms:created xsi:type="dcterms:W3CDTF">2026-04-20T12:47:16Z</dcterms:created>
  <dcterms:modified xsi:type="dcterms:W3CDTF">2026-04-20T13:53:29Z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