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32"/>
  </p:notesMasterIdLst>
  <p:sldIdLst>
    <p:sldId id="1864" r:id="rId5"/>
    <p:sldId id="1846" r:id="rId6"/>
    <p:sldId id="1882" r:id="rId7"/>
    <p:sldId id="1883" r:id="rId8"/>
    <p:sldId id="1869" r:id="rId9"/>
    <p:sldId id="1872" r:id="rId10"/>
    <p:sldId id="1873" r:id="rId11"/>
    <p:sldId id="1874" r:id="rId12"/>
    <p:sldId id="1878" r:id="rId13"/>
    <p:sldId id="1845" r:id="rId14"/>
    <p:sldId id="1877" r:id="rId15"/>
    <p:sldId id="1871" r:id="rId16"/>
    <p:sldId id="1880" r:id="rId17"/>
    <p:sldId id="1881" r:id="rId18"/>
    <p:sldId id="1848" r:id="rId19"/>
    <p:sldId id="1868" r:id="rId20"/>
    <p:sldId id="1849" r:id="rId21"/>
    <p:sldId id="1875" r:id="rId22"/>
    <p:sldId id="1866" r:id="rId23"/>
    <p:sldId id="1852" r:id="rId24"/>
    <p:sldId id="1865" r:id="rId25"/>
    <p:sldId id="1876" r:id="rId26"/>
    <p:sldId id="1870" r:id="rId27"/>
    <p:sldId id="1879" r:id="rId28"/>
    <p:sldId id="1858" r:id="rId29"/>
    <p:sldId id="1859" r:id="rId30"/>
    <p:sldId id="1867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80" autoAdjust="0"/>
    <p:restoredTop sz="94663"/>
  </p:normalViewPr>
  <p:slideViewPr>
    <p:cSldViewPr snapToGrid="0">
      <p:cViewPr varScale="1">
        <p:scale>
          <a:sx n="76" d="100"/>
          <a:sy n="76" d="100"/>
        </p:scale>
        <p:origin x="96" y="120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6" name="Picture Placeholder 9" descr="Bright, colorful geometric pattern ">
            <a:extLst>
              <a:ext uri="{FF2B5EF4-FFF2-40B4-BE49-F238E27FC236}">
                <a16:creationId xmlns:a16="http://schemas.microsoft.com/office/drawing/2014/main" id="{47BA4775-9232-44C1-8851-04B675311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" r="24"/>
          <a:stretch/>
        </p:blipFill>
        <p:spPr>
          <a:xfrm>
            <a:off x="-9236" y="0"/>
            <a:ext cx="474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3" descr="Bright, colorful geometric pattern ">
            <a:extLst>
              <a:ext uri="{FF2B5EF4-FFF2-40B4-BE49-F238E27FC236}">
                <a16:creationId xmlns:a16="http://schemas.microsoft.com/office/drawing/2014/main" id="{0E92939E-CAD0-4B0D-A39F-10B9B25E1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5" descr="Bright, colorful geometric pattern ">
            <a:extLst>
              <a:ext uri="{FF2B5EF4-FFF2-40B4-BE49-F238E27FC236}">
                <a16:creationId xmlns:a16="http://schemas.microsoft.com/office/drawing/2014/main" id="{D7C393D9-3916-4D61-9B6A-E1B16C079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20" descr="Bright, colorful geometric pattern ">
            <a:extLst>
              <a:ext uri="{FF2B5EF4-FFF2-40B4-BE49-F238E27FC236}">
                <a16:creationId xmlns:a16="http://schemas.microsoft.com/office/drawing/2014/main" id="{EB4660F5-5357-48E0-B5C6-3DECB6CB8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" b="193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3" descr="Bright, colorful geometric pattern 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11" descr="Bright, colorful geometric pattern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2" name="Picture Placeholder 19" descr="Bright, colorful geometric pattern ">
            <a:extLst>
              <a:ext uri="{FF2B5EF4-FFF2-40B4-BE49-F238E27FC236}">
                <a16:creationId xmlns:a16="http://schemas.microsoft.com/office/drawing/2014/main" id="{C93F15CF-2105-4C28-85E9-BBA03833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6" b="436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5" descr="Bright, colorful geometric pattern ">
            <a:extLst>
              <a:ext uri="{FF2B5EF4-FFF2-40B4-BE49-F238E27FC236}">
                <a16:creationId xmlns:a16="http://schemas.microsoft.com/office/drawing/2014/main" id="{9E2B3BF6-B5D6-4D6F-84C6-0EE24AC7C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17" descr="Bright, colorful geometric pattern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b="390"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690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@reikiacces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2100" y="2766219"/>
            <a:ext cx="6525039" cy="1615281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altLang="en-US" dirty="0">
                <a:solidFill>
                  <a:schemeClr val="accent1"/>
                </a:solidFill>
                <a:cs typeface="Segoe UI"/>
              </a:rPr>
              <a:t>Authentic Spirituality</a:t>
            </a:r>
            <a:br>
              <a:rPr lang="en-US" altLang="en-US" dirty="0">
                <a:solidFill>
                  <a:schemeClr val="accent1"/>
                </a:solidFill>
                <a:cs typeface="Segoe UI"/>
              </a:rPr>
            </a:br>
            <a:r>
              <a:rPr lang="en-US" altLang="en-US" sz="2800" b="0" dirty="0">
                <a:solidFill>
                  <a:schemeClr val="accent1"/>
                </a:solidFill>
                <a:cs typeface="Segoe UI"/>
              </a:rPr>
              <a:t>composed by David Benzshawel</a:t>
            </a:r>
            <a:br>
              <a:rPr lang="en-US" altLang="en-US" sz="2800" b="0" dirty="0">
                <a:cs typeface="Segoe UI"/>
              </a:rPr>
            </a:br>
            <a:r>
              <a:rPr lang="en-US" altLang="en-US" sz="2800" b="0" dirty="0">
                <a:solidFill>
                  <a:schemeClr val="accent1"/>
                </a:solidFill>
                <a:cs typeface="Segoe UI"/>
              </a:rPr>
              <a:t>?s to </a:t>
            </a:r>
            <a:r>
              <a:rPr lang="en-US" altLang="en-US" sz="2800" b="0" dirty="0">
                <a:solidFill>
                  <a:schemeClr val="accent1"/>
                </a:solidFill>
                <a:cs typeface="Segoe UI"/>
                <a:hlinkClick r:id="rId3"/>
              </a:rPr>
              <a:t>david@reikiaccess.com</a:t>
            </a:r>
            <a:br>
              <a:rPr lang="en-US" altLang="en-US" sz="2800" b="0" dirty="0">
                <a:solidFill>
                  <a:schemeClr val="accent1"/>
                </a:solidFill>
                <a:cs typeface="Segoe UI"/>
              </a:rPr>
            </a:br>
            <a:r>
              <a:rPr lang="en-US" altLang="en-US" sz="2800" b="0" dirty="0">
                <a:solidFill>
                  <a:schemeClr val="accent1"/>
                </a:solidFill>
                <a:cs typeface="Segoe UI"/>
              </a:rPr>
              <a:t>(only slides no audio)</a:t>
            </a:r>
          </a:p>
        </p:txBody>
      </p:sp>
      <p:pic>
        <p:nvPicPr>
          <p:cNvPr id="3" name="Picture 2" descr="A colorful wings on a blue background&#10;&#10;Description automatically generated">
            <a:extLst>
              <a:ext uri="{FF2B5EF4-FFF2-40B4-BE49-F238E27FC236}">
                <a16:creationId xmlns:a16="http://schemas.microsoft.com/office/drawing/2014/main" id="{5B164A3B-675D-DDF6-E9DE-3E421E65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2247900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</p:spPr>
        <p:txBody>
          <a:bodyPr/>
          <a:lstStyle/>
          <a:p>
            <a:r>
              <a:rPr lang="en-US">
                <a:cs typeface="Segoe UI"/>
              </a:rPr>
              <a:t>What is Spirituality?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7" y="3260705"/>
            <a:ext cx="7799387" cy="2598681"/>
          </a:xfrm>
        </p:spPr>
        <p:txBody>
          <a:bodyPr wrap="square" lIns="0" tIns="0" rIns="0" bIns="0" anchor="t">
            <a:noAutofit/>
          </a:bodyPr>
          <a:lstStyle/>
          <a:p>
            <a:r>
              <a:rPr lang="en-US" b="1">
                <a:cs typeface="Segoe UI"/>
              </a:rPr>
              <a:t>For me spirituality is your direct &amp; personal connection to the Source</a:t>
            </a:r>
          </a:p>
          <a:p>
            <a:r>
              <a:rPr lang="en-US" b="1">
                <a:cs typeface="Segoe UI"/>
              </a:rPr>
              <a:t>You do not need to be involved in Religion to be spiritual </a:t>
            </a:r>
          </a:p>
          <a:p>
            <a:r>
              <a:rPr lang="en-US" b="1" err="1">
                <a:cs typeface="Segoe UI"/>
              </a:rPr>
              <a:t>Reiligion</a:t>
            </a:r>
            <a:r>
              <a:rPr lang="en-US" b="1">
                <a:cs typeface="Segoe UI"/>
              </a:rPr>
              <a:t> is a human institution that seeks to build community &amp; find a common foundation for others to share their spirituality.</a:t>
            </a:r>
          </a:p>
          <a:p>
            <a:r>
              <a:rPr lang="en-US" b="1">
                <a:cs typeface="Segoe UI"/>
              </a:rPr>
              <a:t>Sometimes one needs to re-frame their image of Source </a:t>
            </a:r>
          </a:p>
          <a:p>
            <a:r>
              <a:rPr lang="en-US" b="1">
                <a:cs typeface="Segoe UI"/>
              </a:rPr>
              <a:t>That is more supportive &amp; affirming for their growth.</a:t>
            </a:r>
          </a:p>
          <a:p>
            <a:endParaRPr lang="en-US">
              <a:cs typeface="Segoe UI"/>
            </a:endParaRPr>
          </a:p>
          <a:p>
            <a:endParaRPr lang="en-US">
              <a:cs typeface="Segoe UI"/>
            </a:endParaRPr>
          </a:p>
          <a:p>
            <a:r>
              <a:rPr lang="en-US">
                <a:cs typeface="Segoe UI"/>
              </a:rPr>
              <a:t>(If this concept is new for you I would suggest to view the presentation by the same name in the tab narrated </a:t>
            </a:r>
            <a:r>
              <a:rPr lang="en-US" err="1">
                <a:cs typeface="Segoe UI"/>
              </a:rPr>
              <a:t>powerpoint</a:t>
            </a:r>
            <a:r>
              <a:rPr lang="en-US">
                <a:cs typeface="Segoe UI"/>
              </a:rPr>
              <a:t> presentations on reikiaccess.com)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975D-5DF8-72CB-4F07-321196F5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1346C-431B-FB0A-F027-BE3B75E87B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9F2D333E-4BA9-C629-E967-1D2E6A2C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571500"/>
            <a:ext cx="4914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8C97-AB61-3B04-D770-0B6A9151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D2319-6458-DBB4-8DE6-2D66F9409B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erson with tattoos and butterflies&#10;&#10;Description automatically generated">
            <a:extLst>
              <a:ext uri="{FF2B5EF4-FFF2-40B4-BE49-F238E27FC236}">
                <a16:creationId xmlns:a16="http://schemas.microsoft.com/office/drawing/2014/main" id="{D71EB5E3-78FD-9329-F4AA-6E62E1442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48" y="1030671"/>
            <a:ext cx="4800600" cy="5143500"/>
          </a:xfrm>
          <a:prstGeom prst="rect">
            <a:avLst/>
          </a:prstGeom>
        </p:spPr>
      </p:pic>
      <p:pic>
        <p:nvPicPr>
          <p:cNvPr id="13" name="Picture 1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6CC01419-DB6C-8B32-8E69-DDD30D40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324" y="857250"/>
            <a:ext cx="48577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C257-3633-5F08-A93B-AAB63031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B150-C273-727B-83C9-752202D0C9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ist of symptoms of a spiritual awakening&#10;&#10;Description automatically generated">
            <a:extLst>
              <a:ext uri="{FF2B5EF4-FFF2-40B4-BE49-F238E27FC236}">
                <a16:creationId xmlns:a16="http://schemas.microsoft.com/office/drawing/2014/main" id="{EFB7BDD4-3798-8C7D-626D-AEF60773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499310"/>
            <a:ext cx="6683375" cy="66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E4B8-F6A0-E007-1B2E-CDA6CA2B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55113-1C96-4DF3-CF20-6B5A31C2A0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on a rock&#10;&#10;Description automatically generated">
            <a:extLst>
              <a:ext uri="{FF2B5EF4-FFF2-40B4-BE49-F238E27FC236}">
                <a16:creationId xmlns:a16="http://schemas.microsoft.com/office/drawing/2014/main" id="{F75811E3-ED5F-B1D9-A35D-EB60518F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329" y="0"/>
            <a:ext cx="6983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85">
            <a:extLst>
              <a:ext uri="{FF2B5EF4-FFF2-40B4-BE49-F238E27FC236}">
                <a16:creationId xmlns:a16="http://schemas.microsoft.com/office/drawing/2014/main" id="{14BC0987-DF66-4F47-953D-7A5171CA5B01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427008680"/>
              </p:ext>
            </p:extLst>
          </p:nvPr>
        </p:nvGraphicFramePr>
        <p:xfrm>
          <a:off x="5822830" y="3910641"/>
          <a:ext cx="5608236" cy="1783080"/>
        </p:xfrm>
        <a:graphic>
          <a:graphicData uri="http://schemas.openxmlformats.org/drawingml/2006/table">
            <a:tbl>
              <a:tblPr firstRow="1"/>
              <a:tblGrid>
                <a:gridCol w="934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Event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Event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Event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Event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Event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Event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0">
                      <a:noFill/>
                    </a:lnL>
                    <a:lnR w="6350">
                      <a:solidFill>
                        <a:schemeClr val="tx2">
                          <a:lumMod val="90000"/>
                        </a:schemeClr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>
                      <a:solidFill>
                        <a:schemeClr val="tx2">
                          <a:lumMod val="90000"/>
                        </a:schemeClr>
                      </a:solidFill>
                    </a:lnL>
                    <a:lnR w="6350">
                      <a:solidFill>
                        <a:schemeClr val="tx2">
                          <a:lumMod val="90000"/>
                        </a:schemeClr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>
                      <a:solidFill>
                        <a:schemeClr val="tx2">
                          <a:lumMod val="90000"/>
                        </a:schemeClr>
                      </a:solidFill>
                    </a:lnL>
                    <a:lnR w="6350">
                      <a:solidFill>
                        <a:schemeClr val="tx2">
                          <a:lumMod val="90000"/>
                        </a:schemeClr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>
                      <a:solidFill>
                        <a:schemeClr val="tx2">
                          <a:lumMod val="90000"/>
                        </a:schemeClr>
                      </a:solidFill>
                    </a:lnL>
                    <a:lnR w="6350">
                      <a:solidFill>
                        <a:schemeClr val="tx2">
                          <a:lumMod val="90000"/>
                        </a:schemeClr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>
                      <a:solidFill>
                        <a:schemeClr val="tx2">
                          <a:lumMod val="90000"/>
                        </a:schemeClr>
                      </a:solidFill>
                    </a:lnL>
                    <a:lnR w="6350">
                      <a:solidFill>
                        <a:schemeClr val="tx2">
                          <a:lumMod val="90000"/>
                        </a:schemeClr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>
                      <a:solidFill>
                        <a:schemeClr val="tx2">
                          <a:lumMod val="90000"/>
                        </a:schemeClr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95439"/>
                  </a:ext>
                </a:extLst>
              </a:tr>
              <a:tr h="30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1" y="126493"/>
            <a:ext cx="6921500" cy="58882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cs typeface="Segoe UI"/>
              </a:rPr>
              <a:t>Being Interconnected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500" y="713695"/>
            <a:ext cx="7556499" cy="1718952"/>
          </a:xfrm>
        </p:spPr>
        <p:txBody>
          <a:bodyPr lIns="91440" tIns="45720" rIns="91440" bIns="45720" anchor="t"/>
          <a:lstStyle/>
          <a:p>
            <a:r>
              <a:rPr lang="en-US" altLang="en-US" dirty="0">
                <a:cs typeface="Segoe UI"/>
              </a:rPr>
              <a:t>For me I believe that all life is interconnected....</a:t>
            </a:r>
            <a:r>
              <a:rPr lang="en-US" altLang="en-US" dirty="0" err="1">
                <a:cs typeface="Segoe UI"/>
              </a:rPr>
              <a:t>i</a:t>
            </a:r>
            <a:r>
              <a:rPr lang="en-US" altLang="en-US" dirty="0">
                <a:cs typeface="Segoe UI"/>
              </a:rPr>
              <a:t> especially experience this when being in Nature.  I feel we humans have more in common than what </a:t>
            </a:r>
            <a:r>
              <a:rPr lang="en-US" altLang="en-US" dirty="0" err="1">
                <a:cs typeface="Segoe UI"/>
              </a:rPr>
              <a:t>seperates</a:t>
            </a:r>
            <a:r>
              <a:rPr lang="en-US" altLang="en-US" dirty="0">
                <a:cs typeface="Segoe UI"/>
              </a:rPr>
              <a:t> so much so that </a:t>
            </a:r>
            <a:r>
              <a:rPr lang="en-US" altLang="en-US" dirty="0" err="1">
                <a:cs typeface="Segoe UI"/>
              </a:rPr>
              <a:t>seperation</a:t>
            </a:r>
            <a:r>
              <a:rPr lang="en-US" altLang="en-US" dirty="0">
                <a:cs typeface="Segoe UI"/>
              </a:rPr>
              <a:t> is an illusion when we see others a part of the whole...Finding a balance between the Ego &amp; Soul helps in embracing this approach to life….see the four part Series on the Mandala to help find the balance between the ego &amp; soul on reikiaccess.com under the tab Narrated </a:t>
            </a:r>
            <a:r>
              <a:rPr lang="en-US" altLang="en-US" dirty="0" err="1">
                <a:cs typeface="Segoe UI"/>
              </a:rPr>
              <a:t>Powerpoint</a:t>
            </a:r>
            <a:r>
              <a:rPr lang="en-US" altLang="en-US" dirty="0">
                <a:cs typeface="Segoe UI"/>
              </a:rPr>
              <a:t> Presentations </a:t>
            </a:r>
            <a:endParaRPr lang="en-US" dirty="0"/>
          </a:p>
          <a:p>
            <a:endParaRPr lang="en-US" dirty="0">
              <a:cs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7DB74-B955-4893-3CCB-D780DBEE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147"/>
            <a:ext cx="3873500" cy="5653177"/>
          </a:xfrm>
          <a:prstGeom prst="rect">
            <a:avLst/>
          </a:prstGeom>
        </p:spPr>
      </p:pic>
      <p:pic>
        <p:nvPicPr>
          <p:cNvPr id="6" name="Picture 5" descr="A black and white image of a person and a list of words&#10;&#10;Description automatically generated">
            <a:extLst>
              <a:ext uri="{FF2B5EF4-FFF2-40B4-BE49-F238E27FC236}">
                <a16:creationId xmlns:a16="http://schemas.microsoft.com/office/drawing/2014/main" id="{DFFB936B-E6E0-80EC-5983-13B95F976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830" y="2694460"/>
            <a:ext cx="6369170" cy="42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D04A-6293-1F5C-4995-622F09A9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EE903-BA04-05D2-9B3C-56A75A482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F1EE74F-E2CC-B393-931A-8E6A095C5F1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62000" y="1432562"/>
            <a:ext cx="5581650" cy="3992876"/>
          </a:xfrm>
        </p:spPr>
        <p:txBody>
          <a:bodyPr/>
          <a:lstStyle/>
          <a:p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think time is a human construction....past, present, future exists together...it manifest itself by what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focus on....when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retired at 62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made these promises to myself...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learn something new each month,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be more creative,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thrive not just survive,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evolve not just retire,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see these golden years as my second childhood seeing all with new eyes of wonder as a child,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discover my true self,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practice more self love,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take time each day to meditate,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listen to my body more,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live my life more unstructured so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can respond more quickly to the present moment,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choose to BE HERE NOW,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will say thank you for whatever is happening in my life....that was 8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yrs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ago &amp; so far it is going well....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am alone but not lonely and know myself better than all my previous years....how will u used your time?..</a:t>
            </a:r>
            <a:endParaRPr lang="en-US" dirty="0"/>
          </a:p>
        </p:txBody>
      </p:sp>
      <p:pic>
        <p:nvPicPr>
          <p:cNvPr id="6" name="Picture 5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EBA4606-8DF9-E457-459F-C851B8BBA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0" y="461962"/>
            <a:ext cx="50101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1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83358"/>
            <a:ext cx="6477000" cy="685829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/>
              <a:t>Learning to Meditate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754812"/>
            <a:ext cx="6477000" cy="2830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Segoe UI"/>
              </a:rPr>
              <a:t>Meditation helps to calm &amp; focus the mind....there are many different ways to personalize it.  If you have Netflix check on the </a:t>
            </a:r>
            <a:r>
              <a:rPr lang="en-US" dirty="0" err="1">
                <a:cs typeface="Segoe UI"/>
              </a:rPr>
              <a:t>HeadSpace</a:t>
            </a:r>
            <a:r>
              <a:rPr lang="en-US" dirty="0">
                <a:cs typeface="Segoe UI"/>
              </a:rPr>
              <a:t> series Guide to Meditation or "Seven Easy ways to Meditate" at reikiaccess.com under the tab narrated </a:t>
            </a:r>
            <a:r>
              <a:rPr lang="en-US" dirty="0" err="1">
                <a:cs typeface="Segoe UI"/>
              </a:rPr>
              <a:t>powerpoint</a:t>
            </a:r>
            <a:r>
              <a:rPr lang="en-US" dirty="0">
                <a:cs typeface="Segoe UI"/>
              </a:rPr>
              <a:t> presentations.</a:t>
            </a:r>
          </a:p>
        </p:txBody>
      </p:sp>
      <p:pic>
        <p:nvPicPr>
          <p:cNvPr id="2" name="Picture 1" descr="A person sitting in a lotus position in water&#10;&#10;Description automatically generated">
            <a:extLst>
              <a:ext uri="{FF2B5EF4-FFF2-40B4-BE49-F238E27FC236}">
                <a16:creationId xmlns:a16="http://schemas.microsoft.com/office/drawing/2014/main" id="{F289D11D-80FB-76F7-B2FA-816EDC420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746" y="2564920"/>
            <a:ext cx="580952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1DEE-B354-16D3-C63A-EB1D91B1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400051"/>
            <a:ext cx="6477000" cy="1504948"/>
          </a:xfrm>
        </p:spPr>
        <p:txBody>
          <a:bodyPr/>
          <a:lstStyle/>
          <a:p>
            <a:r>
              <a:rPr lang="en-US" dirty="0"/>
              <a:t>Meditation helps calm our monkey mind….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D1188-C7E0-598E-7A2C-08203EECDC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itting in a lotus position&#10;&#10;Description automatically generated">
            <a:extLst>
              <a:ext uri="{FF2B5EF4-FFF2-40B4-BE49-F238E27FC236}">
                <a16:creationId xmlns:a16="http://schemas.microsoft.com/office/drawing/2014/main" id="{D8DA7226-B610-E6F6-F2CB-A4EACA21F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33" y="1676400"/>
            <a:ext cx="5010150" cy="5010150"/>
          </a:xfrm>
          <a:prstGeom prst="rect">
            <a:avLst/>
          </a:prstGeom>
        </p:spPr>
      </p:pic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13061D7-C6A7-5854-7BE9-D1FBA17A2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25" y="1676400"/>
            <a:ext cx="50101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91800" cy="787400"/>
          </a:xfrm>
        </p:spPr>
        <p:txBody>
          <a:bodyPr/>
          <a:lstStyle/>
          <a:p>
            <a:r>
              <a:rPr lang="en-US" dirty="0"/>
              <a:t>Learn Reiki/Energy Systems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F52EDA-7F85-46DD-9A9E-95E0E3EC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635001"/>
            <a:ext cx="10667999" cy="1447800"/>
          </a:xfrm>
        </p:spPr>
        <p:txBody>
          <a:bodyPr/>
          <a:lstStyle/>
          <a:p>
            <a:r>
              <a:rPr lang="en-US" dirty="0"/>
              <a:t>30 </a:t>
            </a:r>
            <a:r>
              <a:rPr lang="en-US" dirty="0" err="1"/>
              <a:t>yrs</a:t>
            </a:r>
            <a:r>
              <a:rPr lang="en-US" dirty="0"/>
              <a:t> ago I first learned Usui Reiki and was so excited that I went out &amp; learned 130 different reiki/energy systems &amp; started teaching online through reikiaccess.com (you can learn online for FREE the first two levels of Usui Reiki on homepage just click on link “Where to Begin”</a:t>
            </a:r>
          </a:p>
          <a:p>
            <a:r>
              <a:rPr lang="en-US" dirty="0"/>
              <a:t>Eventually I realized my passion was helping others not only about their unique spirituality ….</a:t>
            </a:r>
            <a:r>
              <a:rPr lang="en-US" dirty="0" err="1"/>
              <a:t>i</a:t>
            </a:r>
            <a:r>
              <a:rPr lang="en-US" dirty="0"/>
              <a:t> began to help others discover their own energy systems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D01380DB-F1F3-97F9-19AF-43DF7751B72B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ymbol of reiki in a circle&#10;&#10;Description automatically generated">
            <a:extLst>
              <a:ext uri="{FF2B5EF4-FFF2-40B4-BE49-F238E27FC236}">
                <a16:creationId xmlns:a16="http://schemas.microsoft.com/office/drawing/2014/main" id="{156438BD-3994-1D52-56D9-932BF5FE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5" y="2393740"/>
            <a:ext cx="3076575" cy="3378482"/>
          </a:xfrm>
          <a:prstGeom prst="rect">
            <a:avLst/>
          </a:prstGeom>
        </p:spPr>
      </p:pic>
      <p:pic>
        <p:nvPicPr>
          <p:cNvPr id="9" name="Picture 8" descr="A person with seven chakras&#10;&#10;Description automatically generated">
            <a:extLst>
              <a:ext uri="{FF2B5EF4-FFF2-40B4-BE49-F238E27FC236}">
                <a16:creationId xmlns:a16="http://schemas.microsoft.com/office/drawing/2014/main" id="{474972CD-A042-09D9-86BC-45F2F10B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2393740"/>
            <a:ext cx="2940050" cy="4004348"/>
          </a:xfrm>
          <a:prstGeom prst="rect">
            <a:avLst/>
          </a:prstGeom>
        </p:spPr>
      </p:pic>
      <p:pic>
        <p:nvPicPr>
          <p:cNvPr id="11" name="Picture 10" descr="A close-up of hands holding a light&#10;&#10;Description automatically generated">
            <a:extLst>
              <a:ext uri="{FF2B5EF4-FFF2-40B4-BE49-F238E27FC236}">
                <a16:creationId xmlns:a16="http://schemas.microsoft.com/office/drawing/2014/main" id="{24CC45DF-B486-9159-781B-F0CE4FD88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369129"/>
            <a:ext cx="4953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62832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cs typeface="Segoe UI"/>
              </a:rPr>
              <a:t>What is Authentic?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lIns="91440" tIns="45720" rIns="91440" bIns="45720" anchor="t"/>
          <a:lstStyle/>
          <a:p>
            <a:r>
              <a:rPr lang="en-US" altLang="en-US" sz="2400" i="1" dirty="0">
                <a:cs typeface="Segoe UI"/>
              </a:rPr>
              <a:t>Webster defines "authentic" as being actually and precisely what is claimed....</a:t>
            </a:r>
          </a:p>
          <a:p>
            <a:r>
              <a:rPr lang="en-US" altLang="en-US" dirty="0">
                <a:cs typeface="Segoe UI"/>
              </a:rPr>
              <a:t>For me this means I share my experience rather than quoting others sources...</a:t>
            </a:r>
            <a:r>
              <a:rPr lang="en-US" altLang="en-US" dirty="0" err="1">
                <a:cs typeface="Segoe UI"/>
              </a:rPr>
              <a:t>i</a:t>
            </a:r>
            <a:r>
              <a:rPr lang="en-US" altLang="en-US" dirty="0">
                <a:cs typeface="Segoe UI"/>
              </a:rPr>
              <a:t> tend not to give advice ….but to share my journey in the hopes that parts of it may resonate with others.  When I got my Licentiate Degree in Spiritual Direction/Spiritual Theology from the Anglican School of Theology in Dallas Tx....</a:t>
            </a:r>
            <a:r>
              <a:rPr lang="en-US" altLang="en-US" dirty="0" err="1">
                <a:cs typeface="Segoe UI"/>
              </a:rPr>
              <a:t>i</a:t>
            </a:r>
            <a:r>
              <a:rPr lang="en-US" altLang="en-US" dirty="0">
                <a:cs typeface="Segoe UI"/>
              </a:rPr>
              <a:t> decided my approach in working with others would be more of a "mentor" who gives a buffet of choices for the individual to choose what works best for them</a:t>
            </a: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68" y="119062"/>
            <a:ext cx="5784132" cy="1785939"/>
          </a:xfrm>
        </p:spPr>
        <p:txBody>
          <a:bodyPr/>
          <a:lstStyle/>
          <a:p>
            <a:r>
              <a:rPr lang="en-US" dirty="0"/>
              <a:t>Creativity helps spirituality grow 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311868" y="1447800"/>
            <a:ext cx="5784132" cy="373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b="1" dirty="0">
                <a:solidFill>
                  <a:schemeClr val="accent5"/>
                </a:solidFill>
              </a:rPr>
              <a:t>2 </a:t>
            </a:r>
            <a:r>
              <a:rPr lang="en-US" altLang="en-US" b="1" dirty="0" err="1">
                <a:solidFill>
                  <a:schemeClr val="accent5"/>
                </a:solidFill>
              </a:rPr>
              <a:t>yrs</a:t>
            </a:r>
            <a:r>
              <a:rPr lang="en-US" altLang="en-US" b="1" dirty="0">
                <a:solidFill>
                  <a:schemeClr val="accent5"/>
                </a:solidFill>
              </a:rPr>
              <a:t> ago when I moved to </a:t>
            </a:r>
            <a:r>
              <a:rPr lang="en-US" altLang="en-US" dirty="0">
                <a:solidFill>
                  <a:schemeClr val="accent5"/>
                </a:solidFill>
              </a:rPr>
              <a:t>P</a:t>
            </a:r>
            <a:r>
              <a:rPr lang="en-US" altLang="en-US" b="1" dirty="0">
                <a:solidFill>
                  <a:schemeClr val="accent5"/>
                </a:solidFill>
              </a:rPr>
              <a:t>ort Aransas I took two water color classes….I also started </a:t>
            </a:r>
            <a:r>
              <a:rPr lang="en-US" altLang="en-US" b="1" dirty="0" err="1">
                <a:solidFill>
                  <a:schemeClr val="accent5"/>
                </a:solidFill>
              </a:rPr>
              <a:t>facebook</a:t>
            </a:r>
            <a:r>
              <a:rPr lang="en-US" altLang="en-US" b="1" dirty="0">
                <a:solidFill>
                  <a:schemeClr val="accent5"/>
                </a:solidFill>
              </a:rPr>
              <a:t> page DP Mandala Art where you can see more of my artistic endeavors. </a:t>
            </a:r>
          </a:p>
          <a:p>
            <a:r>
              <a:rPr lang="en-US" altLang="en-US" b="1" dirty="0">
                <a:solidFill>
                  <a:schemeClr val="accent5"/>
                </a:solidFill>
              </a:rPr>
              <a:t> I found that I have a creative soul that needs to be expressed &amp; in doing so I believe it helps me grow spiritually…realizing that I am co-creator of the reality my mind chooses to focus on.</a:t>
            </a:r>
          </a:p>
          <a:p>
            <a:r>
              <a:rPr lang="en-US" altLang="en-US" b="1" dirty="0">
                <a:solidFill>
                  <a:schemeClr val="accent5"/>
                </a:solidFill>
              </a:rPr>
              <a:t>  I now walk the beach with th</a:t>
            </a:r>
            <a:r>
              <a:rPr lang="en-US" altLang="en-US" dirty="0">
                <a:solidFill>
                  <a:schemeClr val="accent5"/>
                </a:solidFill>
              </a:rPr>
              <a:t>e dogs &amp; give away bracelets I make from shells I find on the beach…the joy on the receiver's face is priceless</a:t>
            </a:r>
            <a:endParaRPr lang="en-US" altLang="en-US" b="1" dirty="0">
              <a:solidFill>
                <a:schemeClr val="accent5"/>
              </a:solidFill>
            </a:endParaRPr>
          </a:p>
          <a:p>
            <a:endParaRPr lang="en-US" altLang="en-US" dirty="0"/>
          </a:p>
        </p:txBody>
      </p:sp>
      <p:pic>
        <p:nvPicPr>
          <p:cNvPr id="4" name="Picture Placeholder 3" descr="A close-up of a flower&#10;&#10;Description automatically generated">
            <a:extLst>
              <a:ext uri="{FF2B5EF4-FFF2-40B4-BE49-F238E27FC236}">
                <a16:creationId xmlns:a16="http://schemas.microsoft.com/office/drawing/2014/main" id="{1F30D7B3-7212-41FE-AA6E-237B9540A2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1836" b="31836"/>
          <a:stretch>
            <a:fillRect/>
          </a:stretch>
        </p:blipFill>
        <p:spPr>
          <a:xfrm>
            <a:off x="6407867" y="119062"/>
            <a:ext cx="5472265" cy="3276600"/>
          </a:xfrm>
        </p:spPr>
      </p:pic>
      <p:pic>
        <p:nvPicPr>
          <p:cNvPr id="6" name="Picture Placeholder 5" descr="A drawing of flowers and plants&#10;&#10;Description automatically generated">
            <a:extLst>
              <a:ext uri="{FF2B5EF4-FFF2-40B4-BE49-F238E27FC236}">
                <a16:creationId xmlns:a16="http://schemas.microsoft.com/office/drawing/2014/main" id="{5433F418-A7F4-D9A9-9C8B-D33DA16C5B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7577" b="27577"/>
          <a:stretch>
            <a:fillRect/>
          </a:stretch>
        </p:blipFill>
        <p:spPr>
          <a:xfrm>
            <a:off x="6397821" y="3305540"/>
            <a:ext cx="5629079" cy="299366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01"/>
            <a:ext cx="7239000" cy="1244600"/>
          </a:xfrm>
        </p:spPr>
        <p:txBody>
          <a:bodyPr/>
          <a:lstStyle/>
          <a:p>
            <a:r>
              <a:rPr lang="en-US" dirty="0"/>
              <a:t>Find your inner guru/intuition…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270001"/>
            <a:ext cx="4492625" cy="260349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 major step for me in creating authentic spirituality is beginning to trust your gut/intuition.  For me it is a way my spiritual guides help direct me…but like any change it takes time to trust your </a:t>
            </a:r>
            <a:r>
              <a:rPr lang="en-US" dirty="0">
                <a:solidFill>
                  <a:schemeClr val="accent1"/>
                </a:solidFill>
              </a:rPr>
              <a:t>psychic abilities…learning reiki helped increase it allot as I used reiki everyday.  No one should need to tell you what in your inner work you can discover for yourself….you are unique &amp; special…not able to fit into the “norm” so trust the vibration around a decision &amp; remove toxic people/energy vampires from your life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in a hood&#10;&#10;Description automatically generated">
            <a:extLst>
              <a:ext uri="{FF2B5EF4-FFF2-40B4-BE49-F238E27FC236}">
                <a16:creationId xmlns:a16="http://schemas.microsoft.com/office/drawing/2014/main" id="{8EB24559-C300-CC3B-6B41-7DD69BEA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25" y="1665287"/>
            <a:ext cx="50101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31E9-019C-2F34-EF43-5E05D533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Listen to your soul….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43EC2-DB0F-0A2F-F101-64A0F372F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ainbow over a rainbow&#10;&#10;Description automatically generated">
            <a:extLst>
              <a:ext uri="{FF2B5EF4-FFF2-40B4-BE49-F238E27FC236}">
                <a16:creationId xmlns:a16="http://schemas.microsoft.com/office/drawing/2014/main" id="{4C25DD6D-E010-2AC5-68A0-B23E21C21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725" y="1676400"/>
            <a:ext cx="50101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50BA-CD15-75A2-8102-66619579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coming Buddha….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67297-D16E-38B5-358B-856CEE3A85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ainting of a buddha&#10;&#10;Description automatically generated">
            <a:extLst>
              <a:ext uri="{FF2B5EF4-FFF2-40B4-BE49-F238E27FC236}">
                <a16:creationId xmlns:a16="http://schemas.microsoft.com/office/drawing/2014/main" id="{34357F20-7891-E516-8C25-FB4764BB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4998"/>
            <a:ext cx="4434681" cy="4434681"/>
          </a:xfrm>
          <a:prstGeom prst="rect">
            <a:avLst/>
          </a:prstGeom>
        </p:spPr>
      </p:pic>
      <p:pic>
        <p:nvPicPr>
          <p:cNvPr id="7" name="Picture 6" descr="A statue of a person holding a leaf&#10;&#10;Description automatically generated">
            <a:extLst>
              <a:ext uri="{FF2B5EF4-FFF2-40B4-BE49-F238E27FC236}">
                <a16:creationId xmlns:a16="http://schemas.microsoft.com/office/drawing/2014/main" id="{E095B3AA-71D7-7EC6-0CBF-D685E2AB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434" y="1591731"/>
            <a:ext cx="3458154" cy="4268259"/>
          </a:xfrm>
          <a:prstGeom prst="rect">
            <a:avLst/>
          </a:prstGeom>
        </p:spPr>
      </p:pic>
      <p:pic>
        <p:nvPicPr>
          <p:cNvPr id="9" name="Picture 8" descr="A green forest with white text&#10;&#10;Description automatically generated">
            <a:extLst>
              <a:ext uri="{FF2B5EF4-FFF2-40B4-BE49-F238E27FC236}">
                <a16:creationId xmlns:a16="http://schemas.microsoft.com/office/drawing/2014/main" id="{B775FE17-8D49-77A7-141E-1E147D040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575" y="868361"/>
            <a:ext cx="49244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86FC-DBA6-FD33-69EC-B9D1AF5C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life of service….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FFD7-FA5B-FF74-DD61-871609ED4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hite text&#10;&#10;Description automatically generated">
            <a:extLst>
              <a:ext uri="{FF2B5EF4-FFF2-40B4-BE49-F238E27FC236}">
                <a16:creationId xmlns:a16="http://schemas.microsoft.com/office/drawing/2014/main" id="{413D2792-378E-39AE-112D-4F276B53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971" y="0"/>
            <a:ext cx="5117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US" altLang="en-US" dirty="0"/>
              <a:t>It is my hope that this sharing from my perspective has created some areas that resonate with you…if so try them for awhile.</a:t>
            </a:r>
          </a:p>
          <a:p>
            <a:r>
              <a:rPr lang="en-US" altLang="en-US" dirty="0"/>
              <a:t>For me being a Mentor is not giving advice but speaking from my experience in giving you a buffet of options for you to choose for yourself.  I am here to assist you….?s to David@reikiaccess.com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1301"/>
            <a:ext cx="3594099" cy="520699"/>
          </a:xfrm>
        </p:spPr>
        <p:txBody>
          <a:bodyPr/>
          <a:lstStyle/>
          <a:p>
            <a:r>
              <a:rPr lang="en-US" dirty="0"/>
              <a:t>My journey: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762001"/>
            <a:ext cx="8864599" cy="4033462"/>
          </a:xfrm>
        </p:spPr>
        <p:txBody>
          <a:bodyPr/>
          <a:lstStyle/>
          <a:p>
            <a:r>
              <a:rPr lang="en-US" altLang="en-US" dirty="0"/>
              <a:t>Even though I was a cradle Roman Catholic I never really had a spiritual awakening until High School when I met the Jesus People &amp; Charismatic Renewal.  At a early age I felt a call to become a priest but my parents wanted me to have a normal high school experience &amp; then could enter seminary after high school.  I attended a Diocesan, Franciscan &amp; Graduate Seminaries.  I never really “fit in”.  I made a month long </a:t>
            </a:r>
            <a:r>
              <a:rPr lang="en-US" altLang="en-US" dirty="0" err="1"/>
              <a:t>Observership</a:t>
            </a:r>
            <a:r>
              <a:rPr lang="en-US" altLang="en-US" dirty="0"/>
              <a:t> with the Trappists but even though I knew I was contemplative by nature I still felt called to be of service by living in the world of strife.  I was ordained a priest finally 42 </a:t>
            </a:r>
            <a:r>
              <a:rPr lang="en-US" altLang="en-US" dirty="0" err="1"/>
              <a:t>yrs</a:t>
            </a:r>
            <a:r>
              <a:rPr lang="en-US" altLang="en-US" dirty="0"/>
              <a:t> ago in the Old Catholic Church &amp; pastored 3 churches full time with UFMCC.  I burnt out &amp; realized my gift was more in mentoring so I got a Licentiate Degree in Spiritual Direction/Spiritual Theology from the Anglican School of Theology in Dallas Tx in 1998.  I feel more called to serve one on one or small groups now. I would describe my spiritual path now as a pagan </a:t>
            </a:r>
            <a:r>
              <a:rPr lang="en-US" altLang="en-US" dirty="0" err="1"/>
              <a:t>buddhist</a:t>
            </a:r>
            <a:r>
              <a:rPr lang="en-US" altLang="en-US"/>
              <a:t>.  </a:t>
            </a:r>
            <a:r>
              <a:rPr lang="en-US" altLang="en-US" dirty="0"/>
              <a:t>I have a website reikiaccess.com &amp; various </a:t>
            </a:r>
            <a:r>
              <a:rPr lang="en-US" altLang="en-US" dirty="0" err="1"/>
              <a:t>FaceBook</a:t>
            </a:r>
            <a:r>
              <a:rPr lang="en-US" altLang="en-US" dirty="0"/>
              <a:t> pages reaching out to over 20k fb friends.  Please feel free to email me your ?s at david!@reikiaccess.com</a:t>
            </a:r>
          </a:p>
          <a:p>
            <a:endParaRPr lang="en-US" dirty="0"/>
          </a:p>
        </p:txBody>
      </p:sp>
      <p:pic>
        <p:nvPicPr>
          <p:cNvPr id="3" name="Picture 2" descr="A person in a white robe&#10;&#10;Description automatically generated">
            <a:extLst>
              <a:ext uri="{FF2B5EF4-FFF2-40B4-BE49-F238E27FC236}">
                <a16:creationId xmlns:a16="http://schemas.microsoft.com/office/drawing/2014/main" id="{1DEC4989-2ACB-14C8-A1C0-6641AD10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615" y="241301"/>
            <a:ext cx="3072384" cy="2286000"/>
          </a:xfrm>
          <a:prstGeom prst="rect">
            <a:avLst/>
          </a:prstGeom>
        </p:spPr>
      </p:pic>
      <p:pic>
        <p:nvPicPr>
          <p:cNvPr id="6" name="Picture 5" descr="A person with a small dog on his head&#10;&#10;Description automatically generated">
            <a:extLst>
              <a:ext uri="{FF2B5EF4-FFF2-40B4-BE49-F238E27FC236}">
                <a16:creationId xmlns:a16="http://schemas.microsoft.com/office/drawing/2014/main" id="{03243DEF-B8FE-AA2E-D240-AD174BD56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615" y="2778732"/>
            <a:ext cx="2681287" cy="26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36B3A-558B-413E-877B-7275290A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75CE5-70A2-411D-881E-7B75B82931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3124450" cy="3276600"/>
          </a:xfrm>
        </p:spPr>
        <p:txBody>
          <a:bodyPr/>
          <a:lstStyle/>
          <a:p>
            <a:r>
              <a:rPr lang="en-US" dirty="0"/>
              <a:t>I share a monthly presentation online that you can find copies of at </a:t>
            </a:r>
          </a:p>
          <a:p>
            <a:r>
              <a:rPr lang="en-US" dirty="0"/>
              <a:t>Reikiaccess.com</a:t>
            </a:r>
          </a:p>
          <a:p>
            <a:r>
              <a:rPr lang="en-US" dirty="0"/>
              <a:t>Under the tab Narrated </a:t>
            </a:r>
            <a:r>
              <a:rPr lang="en-US" dirty="0" err="1"/>
              <a:t>Powerpoint</a:t>
            </a:r>
            <a:r>
              <a:rPr lang="en-US" dirty="0"/>
              <a:t> Presentations </a:t>
            </a:r>
          </a:p>
          <a:p>
            <a:r>
              <a:rPr lang="en-US" dirty="0"/>
              <a:t>On various topics of a spiritual nature</a:t>
            </a:r>
          </a:p>
          <a:p>
            <a:r>
              <a:rPr lang="en-US" dirty="0"/>
              <a:t>I hope you will find these presentations helpful on your developing spiritual path</a:t>
            </a:r>
          </a:p>
          <a:p>
            <a:r>
              <a:rPr lang="en-US" dirty="0"/>
              <a:t>Namaste you all…..David </a:t>
            </a:r>
            <a:endParaRPr lang="fr-FR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A quote on a blue circle&#10;&#10;Description automatically generated">
            <a:extLst>
              <a:ext uri="{FF2B5EF4-FFF2-40B4-BE49-F238E27FC236}">
                <a16:creationId xmlns:a16="http://schemas.microsoft.com/office/drawing/2014/main" id="{D89B4A17-9D7D-7895-3743-DA6F6C58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242" y="1106533"/>
            <a:ext cx="3839177" cy="57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B47A-484C-91FE-C7A9-17E77EE1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14C89-C748-9513-67B1-6AD7001C6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ext on a yellow background&#10;&#10;Description automatically generated">
            <a:extLst>
              <a:ext uri="{FF2B5EF4-FFF2-40B4-BE49-F238E27FC236}">
                <a16:creationId xmlns:a16="http://schemas.microsoft.com/office/drawing/2014/main" id="{A634BD71-81AC-05C9-2BA8-A3EE88FC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3E4B-A703-C6A1-21BB-9F86B181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9759E-A806-096D-189E-CA13BA3F7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FC6B890A-79C7-6A88-2AEA-EA82CE415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462087"/>
            <a:ext cx="50101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CB19-2681-29B3-526D-8D4EB5FA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0"/>
            <a:ext cx="7112000" cy="1904999"/>
          </a:xfrm>
        </p:spPr>
        <p:txBody>
          <a:bodyPr/>
          <a:lstStyle/>
          <a:p>
            <a:r>
              <a:rPr lang="en-US" dirty="0"/>
              <a:t>Know yourself first….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816CC-9695-55E3-E9C4-8964EE82F9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00" y="1438276"/>
            <a:ext cx="4140200" cy="4733924"/>
          </a:xfrm>
        </p:spPr>
        <p:txBody>
          <a:bodyPr/>
          <a:lstStyle/>
          <a:p>
            <a:r>
              <a:rPr lang="en-US" dirty="0"/>
              <a:t>The most important relationship you will have in your life ….is with yourself.</a:t>
            </a:r>
          </a:p>
          <a:p>
            <a:endParaRPr lang="en-US" dirty="0"/>
          </a:p>
          <a:p>
            <a:r>
              <a:rPr lang="en-US" dirty="0"/>
              <a:t>Self care &amp; love is not taught by society but must be learned from our own heart.</a:t>
            </a:r>
          </a:p>
          <a:p>
            <a:endParaRPr lang="en-US" dirty="0"/>
          </a:p>
          <a:p>
            <a:r>
              <a:rPr lang="en-US" dirty="0"/>
              <a:t>We might have negative self talk that we can replace with positive </a:t>
            </a:r>
            <a:r>
              <a:rPr lang="en-US"/>
              <a:t>affirmations.</a:t>
            </a:r>
          </a:p>
          <a:p>
            <a:endParaRPr lang="en-US" dirty="0"/>
          </a:p>
          <a:p>
            <a:r>
              <a:rPr lang="en-US" dirty="0"/>
              <a:t>Make a friend with yourself…self knowledge like meditation is very centering, calming &amp; empowering….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A7A64732-0AFC-2FE6-87D9-1AA29364E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1438275"/>
            <a:ext cx="52578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3AC8-A16E-5FAD-1A81-0FBCB786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C9AE8-E785-0D49-803C-75D8CE184A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ist of ways to be more gentle&#10;&#10;Description automatically generated">
            <a:extLst>
              <a:ext uri="{FF2B5EF4-FFF2-40B4-BE49-F238E27FC236}">
                <a16:creationId xmlns:a16="http://schemas.microsoft.com/office/drawing/2014/main" id="{9F805606-B5F1-91FE-443A-918649A1C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93" y="0"/>
            <a:ext cx="5879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5976-DD37-4D60-024B-57F92082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to your inner voice…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459FB-DB8C-DFBF-D910-A04E208273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rofile of a person's head with text&#10;&#10;Description automatically generated">
            <a:extLst>
              <a:ext uri="{FF2B5EF4-FFF2-40B4-BE49-F238E27FC236}">
                <a16:creationId xmlns:a16="http://schemas.microsoft.com/office/drawing/2014/main" id="{2BEC3121-35E1-5FE0-B5AD-A4A5EF33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5" y="1904999"/>
            <a:ext cx="44005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4354-C7ED-9E05-B63D-7F07CCA0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self-love/care….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1EDD-78FD-D9F4-22D6-697412115B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nk text on a white background&#10;&#10;Description automatically generated">
            <a:extLst>
              <a:ext uri="{FF2B5EF4-FFF2-40B4-BE49-F238E27FC236}">
                <a16:creationId xmlns:a16="http://schemas.microsoft.com/office/drawing/2014/main" id="{32D5AF33-2D5D-F276-714C-294815EFD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32" y="1562100"/>
            <a:ext cx="341294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590A-49CA-8F13-8B9B-FA304CF7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3196969" cy="1189038"/>
          </a:xfrm>
        </p:spPr>
        <p:txBody>
          <a:bodyPr/>
          <a:lstStyle/>
          <a:p>
            <a:r>
              <a:rPr lang="en-US" dirty="0"/>
              <a:t>Mandalas…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DD1D3-092C-FDFD-FF8F-A38F2D9C3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3196969" cy="3697310"/>
          </a:xfrm>
        </p:spPr>
        <p:txBody>
          <a:bodyPr/>
          <a:lstStyle/>
          <a:p>
            <a:r>
              <a:rPr lang="en-US" dirty="0"/>
              <a:t>One of the helpful tools I learned from the writings of Carl Jung is using Mandalas to help balance the conscious &amp; sub conscious mind…if this concept is new to you check out the four part series on creating mandalas on my website reikiaccess.com under the tab narrated </a:t>
            </a:r>
            <a:r>
              <a:rPr lang="en-US" dirty="0" err="1"/>
              <a:t>powerpoint</a:t>
            </a:r>
            <a:r>
              <a:rPr lang="en-US" dirty="0"/>
              <a:t> presentations….</a:t>
            </a:r>
          </a:p>
        </p:txBody>
      </p:sp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6E0D5B3F-CFAD-2D7B-0D78-A181061F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969" y="0"/>
            <a:ext cx="427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967531_win32_mlw v2" id="{D6E82B91-6E0A-4ADE-ABDF-7A3107FF5DC0}" vid="{FDF63795-6842-4874-86B5-D3F4150A0B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97AF3-310A-4DBA-AAE4-E94EC92F74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2509185-7C76-414A-B58D-FA547B6D6E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D17C5B-66E3-4784-8825-129A0E30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1418</Words>
  <Application>Microsoft Office PowerPoint</Application>
  <PresentationFormat>Widescreen</PresentationFormat>
  <Paragraphs>77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Segoe UI</vt:lpstr>
      <vt:lpstr>Segoe UI Historic</vt:lpstr>
      <vt:lpstr>Office Theme</vt:lpstr>
      <vt:lpstr>Authentic Spirituality composed by David Benzshawel ?s to david@reikiaccess.com (only slides no audio)</vt:lpstr>
      <vt:lpstr>What is Authentic?</vt:lpstr>
      <vt:lpstr>PowerPoint Presentation</vt:lpstr>
      <vt:lpstr>PowerPoint Presentation</vt:lpstr>
      <vt:lpstr>Know yourself first….</vt:lpstr>
      <vt:lpstr>PowerPoint Presentation</vt:lpstr>
      <vt:lpstr>Listen to your inner voice…</vt:lpstr>
      <vt:lpstr>Learn self-love/care….</vt:lpstr>
      <vt:lpstr>Mandalas…</vt:lpstr>
      <vt:lpstr>What is Spirituality?</vt:lpstr>
      <vt:lpstr>PowerPoint Presentation</vt:lpstr>
      <vt:lpstr>PowerPoint Presentation</vt:lpstr>
      <vt:lpstr>PowerPoint Presentation</vt:lpstr>
      <vt:lpstr>PowerPoint Presentation</vt:lpstr>
      <vt:lpstr>Being Interconnected</vt:lpstr>
      <vt:lpstr>PowerPoint Presentation</vt:lpstr>
      <vt:lpstr>Learning to Meditate </vt:lpstr>
      <vt:lpstr>Meditation helps calm our monkey mind….</vt:lpstr>
      <vt:lpstr>Learn Reiki/Energy Systems</vt:lpstr>
      <vt:lpstr>Creativity helps spirituality grow </vt:lpstr>
      <vt:lpstr>Find your inner guru/intuition…</vt:lpstr>
      <vt:lpstr>Listen to your soul….</vt:lpstr>
      <vt:lpstr>The coming Buddha….</vt:lpstr>
      <vt:lpstr>A life of service….</vt:lpstr>
      <vt:lpstr>Conclusion</vt:lpstr>
      <vt:lpstr>My journey:</vt:lpstr>
      <vt:lpstr>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LGBTQIA+ Pride Month</dc:title>
  <dc:subject/>
  <dc:creator/>
  <cp:keywords/>
  <dc:description/>
  <cp:lastModifiedBy>David Benzshawel</cp:lastModifiedBy>
  <cp:revision>211</cp:revision>
  <dcterms:created xsi:type="dcterms:W3CDTF">2024-03-07T11:35:18Z</dcterms:created>
  <dcterms:modified xsi:type="dcterms:W3CDTF">2024-05-31T04:20:36Z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