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A85696-6ECC-370A-CE61-48B9E657D8A8}" v="974" dt="2025-05-09T20:29:22.984"/>
    <p1510:client id="{792F4396-EF40-7548-DF05-0B2DFE2AF275}" v="436" dt="2025-05-09T10:14:23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19:44:50.0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20:03:01.7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5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7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0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4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1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8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1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0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27" r:id="rId6"/>
    <p:sldLayoutId id="2147483723" r:id="rId7"/>
    <p:sldLayoutId id="2147483724" r:id="rId8"/>
    <p:sldLayoutId id="2147483725" r:id="rId9"/>
    <p:sldLayoutId id="2147483726" r:id="rId10"/>
    <p:sldLayoutId id="214748372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avid@reikiacces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eon 3D circle art">
            <a:extLst>
              <a:ext uri="{FF2B5EF4-FFF2-40B4-BE49-F238E27FC236}">
                <a16:creationId xmlns:a16="http://schemas.microsoft.com/office/drawing/2014/main" id="{AEA376F1-61BE-05AA-66C2-B5868A64D1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1237" r="6" b="6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Being Zen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b="1" dirty="0"/>
              <a:t>Composed by David </a:t>
            </a:r>
            <a:r>
              <a:rPr lang="en-US" sz="3200" b="1" err="1"/>
              <a:t>Benzshawel</a:t>
            </a:r>
            <a:r>
              <a:rPr lang="en-US" sz="3200" b="1" dirty="0"/>
              <a:t> send ?s to David@reikiaccess.com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3FEEC-70B5-86B5-F9FB-25AE5E85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89" y="320040"/>
            <a:ext cx="6635318" cy="1549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9600"/>
              <a:t>What is Zen?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D76C3"/>
          </a:solidFill>
          <a:ln w="38100" cap="rnd">
            <a:solidFill>
              <a:srgbClr val="2D76C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white flower with text overlay&#10;&#10;AI-generated content may be incorrect.">
            <a:extLst>
              <a:ext uri="{FF2B5EF4-FFF2-40B4-BE49-F238E27FC236}">
                <a16:creationId xmlns:a16="http://schemas.microsoft.com/office/drawing/2014/main" id="{7DE3F8C4-3E3F-5385-10F1-703E8BB19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8082" y="320040"/>
            <a:ext cx="3714292" cy="61904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B09ECB-7BDC-CFD0-B655-D407583D221B}"/>
              </a:ext>
            </a:extLst>
          </p:cNvPr>
          <p:cNvSpPr txBox="1"/>
          <p:nvPr/>
        </p:nvSpPr>
        <p:spPr>
          <a:xfrm>
            <a:off x="685866" y="2162486"/>
            <a:ext cx="474165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Lucida Handwriting"/>
              </a:rPr>
              <a:t>For me Zen is bare bones </a:t>
            </a:r>
            <a:r>
              <a:rPr lang="en-US" sz="2400" b="1" err="1">
                <a:solidFill>
                  <a:srgbClr val="00B050"/>
                </a:solidFill>
                <a:latin typeface="Lucida Handwriting"/>
              </a:rPr>
              <a:t>buddhism</a:t>
            </a:r>
            <a:r>
              <a:rPr lang="en-US" sz="2400" b="1" dirty="0">
                <a:solidFill>
                  <a:srgbClr val="00B050"/>
                </a:solidFill>
                <a:latin typeface="Lucida Handwriting"/>
              </a:rPr>
              <a:t>....</a:t>
            </a:r>
            <a:endParaRPr lang="en-US" b="1"/>
          </a:p>
          <a:p>
            <a:r>
              <a:rPr lang="en-US" sz="2400" b="1" dirty="0">
                <a:solidFill>
                  <a:srgbClr val="00B050"/>
                </a:solidFill>
                <a:latin typeface="Lucida Handwriting"/>
              </a:rPr>
              <a:t>stripped of culture, dogma &amp; doctrine to the very basic concepts....</a:t>
            </a:r>
            <a:endParaRPr lang="en-US" b="1">
              <a:solidFill>
                <a:srgbClr val="000000"/>
              </a:solidFill>
              <a:latin typeface="The Hand Bold"/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Lucida Handwriting"/>
              </a:rPr>
              <a:t>it is like KISS Keep it Simple Stupid!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2195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0F18-816E-21C9-888E-78160FBA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list of things on a body of water&#10;&#10;AI-generated content may be incorrect.">
            <a:extLst>
              <a:ext uri="{FF2B5EF4-FFF2-40B4-BE49-F238E27FC236}">
                <a16:creationId xmlns:a16="http://schemas.microsoft.com/office/drawing/2014/main" id="{7FE002B3-4B87-7831-A8C1-60B674277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1485" y="445209"/>
            <a:ext cx="4288801" cy="5983856"/>
          </a:xfrm>
        </p:spPr>
      </p:pic>
      <p:pic>
        <p:nvPicPr>
          <p:cNvPr id="5" name="Picture 4" descr="A person with a large hat&#10;&#10;AI-generated content may be incorrect.">
            <a:extLst>
              <a:ext uri="{FF2B5EF4-FFF2-40B4-BE49-F238E27FC236}">
                <a16:creationId xmlns:a16="http://schemas.microsoft.com/office/drawing/2014/main" id="{1E70C123-6992-670F-9884-9A4ACC1A4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71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61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C6AC8-8F5B-E3B5-6B42-F5EE072F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group of black and white symbols&#10;&#10;AI-generated content may be incorrect.">
            <a:extLst>
              <a:ext uri="{FF2B5EF4-FFF2-40B4-BE49-F238E27FC236}">
                <a16:creationId xmlns:a16="http://schemas.microsoft.com/office/drawing/2014/main" id="{3053B4C5-CA26-E8F2-C91F-61E088DC1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572" y="1034682"/>
            <a:ext cx="5063799" cy="5581290"/>
          </a:xfrm>
        </p:spPr>
      </p:pic>
      <p:pic>
        <p:nvPicPr>
          <p:cNvPr id="5" name="Picture 4" descr="A close up of a flower&#10;&#10;AI-generated content may be incorrect.">
            <a:extLst>
              <a:ext uri="{FF2B5EF4-FFF2-40B4-BE49-F238E27FC236}">
                <a16:creationId xmlns:a16="http://schemas.microsoft.com/office/drawing/2014/main" id="{61AD3DF9-6751-EE09-7F12-D8F0C182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924" y="0"/>
            <a:ext cx="4895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4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7801-CB07-6C3A-9F2C-812ADAFB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mountain range with white text&#10;&#10;AI-generated content may be incorrect.">
            <a:extLst>
              <a:ext uri="{FF2B5EF4-FFF2-40B4-BE49-F238E27FC236}">
                <a16:creationId xmlns:a16="http://schemas.microsoft.com/office/drawing/2014/main" id="{1F312043-8B77-0EA0-3BE3-4002936D6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854" y="301436"/>
            <a:ext cx="4167803" cy="6257026"/>
          </a:xfrm>
        </p:spPr>
      </p:pic>
      <p:pic>
        <p:nvPicPr>
          <p:cNvPr id="5" name="Picture 4" descr="A green leafy plant with black text&#10;&#10;AI-generated content may be incorrect.">
            <a:extLst>
              <a:ext uri="{FF2B5EF4-FFF2-40B4-BE49-F238E27FC236}">
                <a16:creationId xmlns:a16="http://schemas.microsoft.com/office/drawing/2014/main" id="{704E5535-0FA5-C1B2-D4B4-E112F7B16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347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42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63817-7935-2EAA-E789-A13AA333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pink flower with white text&#10;&#10;AI-generated content may be incorrect.">
            <a:extLst>
              <a:ext uri="{FF2B5EF4-FFF2-40B4-BE49-F238E27FC236}">
                <a16:creationId xmlns:a16="http://schemas.microsoft.com/office/drawing/2014/main" id="{3D8E6ED1-D976-E425-9315-EC634D5BB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536" y="-489"/>
            <a:ext cx="4996401" cy="6731479"/>
          </a:xfrm>
        </p:spPr>
      </p:pic>
      <p:pic>
        <p:nvPicPr>
          <p:cNvPr id="5" name="Picture 4" descr="A statue of a person with a flower in the middle of the sky&#10;&#10;AI-generated content may be incorrect.">
            <a:extLst>
              <a:ext uri="{FF2B5EF4-FFF2-40B4-BE49-F238E27FC236}">
                <a16:creationId xmlns:a16="http://schemas.microsoft.com/office/drawing/2014/main" id="{242AA20E-0CB5-0577-35BB-A66EADADB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342" y="848263"/>
            <a:ext cx="6401391" cy="517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64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8C50F-1663-6292-928D-A044B89D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/>
              <a:t>The way I blend being &amp; zen......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2C377"/>
          </a:solidFill>
          <a:ln w="38100" cap="rnd">
            <a:solidFill>
              <a:srgbClr val="F2C37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96C28A-BEB5-0B43-8C70-77CD50033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1985169"/>
            <a:ext cx="5624020" cy="4525531"/>
          </a:xfrm>
        </p:spPr>
        <p:txBody>
          <a:bodyPr anchor="t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Lucida Handwriting"/>
              </a:rPr>
              <a:t>Go with the flow of life....</a:t>
            </a:r>
            <a:endParaRPr lang="en-US" b="1"/>
          </a:p>
          <a:p>
            <a:r>
              <a:rPr lang="en-US" sz="2400" b="1" dirty="0">
                <a:solidFill>
                  <a:srgbClr val="002060"/>
                </a:solidFill>
                <a:latin typeface="Lucida Handwriting"/>
              </a:rPr>
              <a:t>living in the present moment....</a:t>
            </a:r>
            <a:endParaRPr lang="en-US" b="1">
              <a:solidFill>
                <a:srgbClr val="000000"/>
              </a:solidFill>
              <a:latin typeface="The Hand Bold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Lucida Handwriting"/>
              </a:rPr>
              <a:t>trusting the universe to let go of the security of staying near the banks  </a:t>
            </a:r>
            <a:endParaRPr lang="en-US" b="1">
              <a:solidFill>
                <a:srgbClr val="000000"/>
              </a:solidFill>
              <a:latin typeface="The Hand Bold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Lucida Handwriting"/>
              </a:rPr>
              <a:t>go into the inner stream to move you where it wills quickly as you ride the current of life.....</a:t>
            </a:r>
            <a:endParaRPr lang="en-US" b="1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Content Placeholder 3" descr="A drawing of a river with colorful text&#10;&#10;AI-generated content may be incorrect.">
            <a:extLst>
              <a:ext uri="{FF2B5EF4-FFF2-40B4-BE49-F238E27FC236}">
                <a16:creationId xmlns:a16="http://schemas.microsoft.com/office/drawing/2014/main" id="{D7EB3496-B57A-98C1-53CE-18223D94B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0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7F2F-C3EB-6F72-B3A0-6E0956E4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8D0CCA9A-E6F4-4F2D-19AF-7E08DAE8E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879" y="545851"/>
            <a:ext cx="5481791" cy="5566913"/>
          </a:xfrm>
        </p:spPr>
      </p:pic>
      <p:pic>
        <p:nvPicPr>
          <p:cNvPr id="5" name="Picture 4" descr="A statue of a person with eyes closed&#10;&#10;AI-generated content may be incorrect.">
            <a:extLst>
              <a:ext uri="{FF2B5EF4-FFF2-40B4-BE49-F238E27FC236}">
                <a16:creationId xmlns:a16="http://schemas.microsoft.com/office/drawing/2014/main" id="{87D41D85-A571-0141-CF75-E7AA7632D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557" y="366623"/>
            <a:ext cx="4363528" cy="57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78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959EA-8913-CC95-7724-CF916E11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person sitting in a lotus position with his eyes closed&#10;&#10;AI-generated content may be incorrect.">
            <a:extLst>
              <a:ext uri="{FF2B5EF4-FFF2-40B4-BE49-F238E27FC236}">
                <a16:creationId xmlns:a16="http://schemas.microsoft.com/office/drawing/2014/main" id="{D111BE85-A603-5F51-BF76-07EC80D74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091" y="718379"/>
            <a:ext cx="5164347" cy="5135592"/>
          </a:xfrm>
        </p:spPr>
      </p:pic>
      <p:pic>
        <p:nvPicPr>
          <p:cNvPr id="5" name="Picture 4" descr="A statue of a person with a beaded necklace&#10;&#10;AI-generated content may be incorrect.">
            <a:extLst>
              <a:ext uri="{FF2B5EF4-FFF2-40B4-BE49-F238E27FC236}">
                <a16:creationId xmlns:a16="http://schemas.microsoft.com/office/drawing/2014/main" id="{9F3576DD-025E-B937-9742-BBB5C912F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816" y="713476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88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EEF8-67F4-D6FA-63D8-866F62853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heart with wings and text&#10;&#10;AI-generated content may be incorrect.">
            <a:extLst>
              <a:ext uri="{FF2B5EF4-FFF2-40B4-BE49-F238E27FC236}">
                <a16:creationId xmlns:a16="http://schemas.microsoft.com/office/drawing/2014/main" id="{A77E550B-D675-9EB0-442C-C9CC19FF4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605" y="473964"/>
            <a:ext cx="6382378" cy="5523781"/>
          </a:xfrm>
        </p:spPr>
      </p:pic>
      <p:pic>
        <p:nvPicPr>
          <p:cNvPr id="5" name="Picture 4" descr="A person sitting in a lotus position with a light coming from the head&#10;&#10;AI-generated content may be incorrect.">
            <a:extLst>
              <a:ext uri="{FF2B5EF4-FFF2-40B4-BE49-F238E27FC236}">
                <a16:creationId xmlns:a16="http://schemas.microsoft.com/office/drawing/2014/main" id="{CA9054B6-3553-8821-0E57-BD5D44A5A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441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24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3448-672A-76C2-9158-0E9169D8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black and white sign with a person in a lotus position&#10;&#10;AI-generated content may be incorrect.">
            <a:extLst>
              <a:ext uri="{FF2B5EF4-FFF2-40B4-BE49-F238E27FC236}">
                <a16:creationId xmlns:a16="http://schemas.microsoft.com/office/drawing/2014/main" id="{C4E21875-2741-F437-387A-85A0BB9BA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1966" y="1882945"/>
            <a:ext cx="3967843" cy="4114800"/>
          </a:xfrm>
        </p:spPr>
      </p:pic>
      <p:pic>
        <p:nvPicPr>
          <p:cNvPr id="5" name="Picture 4" descr="A person sitting on a cliff with a cup of coffee&#10;&#10;AI-generated content may be incorrect.">
            <a:extLst>
              <a:ext uri="{FF2B5EF4-FFF2-40B4-BE49-F238E27FC236}">
                <a16:creationId xmlns:a16="http://schemas.microsoft.com/office/drawing/2014/main" id="{44E767F7-67A6-F11A-06C9-913E75F1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58" y="0"/>
            <a:ext cx="5529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3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D7C1-2CE7-61EF-04C0-CE1D8E41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mean?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E9C77-4721-7358-7089-BACAE2504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i="1" dirty="0">
                <a:solidFill>
                  <a:srgbClr val="7030A0"/>
                </a:solidFill>
                <a:latin typeface="Lucida Handwriting"/>
              </a:rPr>
              <a:t>In this presentation I will be sharing some concepts from my experience that have been helpful on my spiritual journey of 71 yrs...take what resonates within you &amp; try it on for size</a:t>
            </a:r>
          </a:p>
          <a:p>
            <a:r>
              <a:rPr lang="en-US" i="1" dirty="0">
                <a:solidFill>
                  <a:srgbClr val="7030A0"/>
                </a:solidFill>
                <a:latin typeface="Lucida Handwriting"/>
              </a:rPr>
              <a:t>What I share is NOT advice or direction but merely inspiration for you to use as YOU see fit....use what resonates with in &amp; feeds your Soul</a:t>
            </a:r>
          </a:p>
          <a:p>
            <a:r>
              <a:rPr lang="en-US" i="1" dirty="0">
                <a:solidFill>
                  <a:srgbClr val="7030A0"/>
                </a:solidFill>
                <a:latin typeface="Lucida Handwriting"/>
              </a:rPr>
              <a:t>We are all on unique spiritual paths, but we can share resources, ideas &amp; concepts</a:t>
            </a:r>
          </a:p>
          <a:p>
            <a:r>
              <a:rPr lang="en-US" i="1" dirty="0">
                <a:solidFill>
                  <a:srgbClr val="7030A0"/>
                </a:solidFill>
                <a:latin typeface="Lucida Handwriting"/>
              </a:rPr>
              <a:t>Listen to your inner guru/intuition for what might feed your Soul</a:t>
            </a:r>
          </a:p>
          <a:p>
            <a:r>
              <a:rPr lang="en-US" i="1" dirty="0">
                <a:solidFill>
                  <a:srgbClr val="7030A0"/>
                </a:solidFill>
                <a:latin typeface="Lucida Handwriting"/>
              </a:rPr>
              <a:t>Love will teach you ...</a:t>
            </a:r>
            <a:r>
              <a:rPr lang="en-US" i="1" err="1">
                <a:solidFill>
                  <a:srgbClr val="7030A0"/>
                </a:solidFill>
                <a:latin typeface="Lucida Handwriting"/>
              </a:rPr>
              <a:t>i</a:t>
            </a:r>
            <a:r>
              <a:rPr lang="en-US" i="1" dirty="0">
                <a:solidFill>
                  <a:srgbClr val="7030A0"/>
                </a:solidFill>
                <a:latin typeface="Lucida Handwriting"/>
              </a:rPr>
              <a:t> only seek to mentor by sharing MY experience</a:t>
            </a:r>
          </a:p>
          <a:p>
            <a:r>
              <a:rPr lang="en-US" i="1" dirty="0">
                <a:solidFill>
                  <a:srgbClr val="7030A0"/>
                </a:solidFill>
                <a:latin typeface="Lucida Handwriting"/>
              </a:rPr>
              <a:t>The two concepts we will explore is Being &amp; Zen and how they can work togethe</a:t>
            </a:r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428159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BBE8-AE9F-3A8B-EF9F-172FDB5E6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1DE533-FE22-0343-81D3-EF302A5F2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5805" y="2141738"/>
            <a:ext cx="4987636" cy="4114800"/>
          </a:xfrm>
        </p:spPr>
      </p:pic>
      <p:pic>
        <p:nvPicPr>
          <p:cNvPr id="5" name="Picture 4" descr="A person with a beard and glasses&#10;&#10;AI-generated content may be incorrect.">
            <a:extLst>
              <a:ext uri="{FF2B5EF4-FFF2-40B4-BE49-F238E27FC236}">
                <a16:creationId xmlns:a16="http://schemas.microsoft.com/office/drawing/2014/main" id="{D789D468-D116-5BAE-13D8-07DE146F5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46" y="554697"/>
            <a:ext cx="50101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06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0E153-D2DE-FAD6-D258-61A472CCD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person sitting in the clouds&#10;&#10;AI-generated content may be incorrect.">
            <a:extLst>
              <a:ext uri="{FF2B5EF4-FFF2-40B4-BE49-F238E27FC236}">
                <a16:creationId xmlns:a16="http://schemas.microsoft.com/office/drawing/2014/main" id="{F44AC389-1272-F4F7-FEDC-999D0D521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3580" y="1494756"/>
            <a:ext cx="4256690" cy="4114800"/>
          </a:xfr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22B9CDF-1B35-4F5F-EBCF-3359CC69C6D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6" name="Picture 5" descr="A book with text and symbols&#10;&#10;AI-generated content may be incorrect.">
            <a:extLst>
              <a:ext uri="{FF2B5EF4-FFF2-40B4-BE49-F238E27FC236}">
                <a16:creationId xmlns:a16="http://schemas.microsoft.com/office/drawing/2014/main" id="{4B06E70F-75C3-783D-E6E9-49B48A9B7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96" y="-86264"/>
            <a:ext cx="4721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05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BD31-B897-9763-AEFF-FFCDD6D9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 the best you can be....find your</a:t>
            </a:r>
            <a:br>
              <a:rPr lang="en-US" dirty="0"/>
            </a:br>
            <a:r>
              <a:rPr lang="en-US" dirty="0"/>
              <a:t>authentic self.....</a:t>
            </a:r>
          </a:p>
        </p:txBody>
      </p:sp>
      <p:pic>
        <p:nvPicPr>
          <p:cNvPr id="4" name="Content Placeholder 3" descr="A colorful painting with text&#10;&#10;AI-generated content may be incorrect.">
            <a:extLst>
              <a:ext uri="{FF2B5EF4-FFF2-40B4-BE49-F238E27FC236}">
                <a16:creationId xmlns:a16="http://schemas.microsoft.com/office/drawing/2014/main" id="{0F2AAD83-6B87-EF0C-34F0-4F906EA0D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6249" y="1034681"/>
            <a:ext cx="5247467" cy="5624422"/>
          </a:xfrm>
        </p:spPr>
      </p:pic>
      <p:pic>
        <p:nvPicPr>
          <p:cNvPr id="5" name="Picture 4" descr="A person with white beard and mustache smiling&#10;&#10;AI-generated content may be incorrect.">
            <a:extLst>
              <a:ext uri="{FF2B5EF4-FFF2-40B4-BE49-F238E27FC236}">
                <a16:creationId xmlns:a16="http://schemas.microsoft.com/office/drawing/2014/main" id="{DCBEA48F-577E-592D-E2FB-134AFFD4A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105" y="1186131"/>
            <a:ext cx="2496809" cy="3982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7BEEF2-5105-6E74-2778-2D763AE3500B}"/>
              </a:ext>
            </a:extLst>
          </p:cNvPr>
          <p:cNvSpPr txBox="1"/>
          <p:nvPr/>
        </p:nvSpPr>
        <p:spPr>
          <a:xfrm>
            <a:off x="235239" y="2063610"/>
            <a:ext cx="377836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Lucida Handwriting"/>
              </a:rPr>
              <a:t>It is my hope that this presentation may have </a:t>
            </a:r>
            <a:r>
              <a:rPr lang="en-US" dirty="0" err="1">
                <a:solidFill>
                  <a:srgbClr val="00B050"/>
                </a:solidFill>
                <a:latin typeface="Lucida Handwriting"/>
              </a:rPr>
              <a:t>inspipred</a:t>
            </a:r>
            <a:r>
              <a:rPr lang="en-US" dirty="0">
                <a:solidFill>
                  <a:srgbClr val="00B050"/>
                </a:solidFill>
                <a:latin typeface="Lucida Handwriting"/>
              </a:rPr>
              <a:t> you to try some new </a:t>
            </a:r>
            <a:r>
              <a:rPr lang="en-US" dirty="0" err="1">
                <a:solidFill>
                  <a:srgbClr val="00B050"/>
                </a:solidFill>
                <a:latin typeface="Lucida Handwriting"/>
              </a:rPr>
              <a:t>approachces</a:t>
            </a:r>
            <a:r>
              <a:rPr lang="en-US" dirty="0">
                <a:solidFill>
                  <a:srgbClr val="00B050"/>
                </a:solidFill>
                <a:latin typeface="Lucida Handwriting"/>
              </a:rPr>
              <a:t> in your spiritual journey.....</a:t>
            </a:r>
            <a:endParaRPr lang="en-US">
              <a:latin typeface="Lucida Handwriting"/>
            </a:endParaRPr>
          </a:p>
          <a:p>
            <a:r>
              <a:rPr lang="en-US" err="1">
                <a:solidFill>
                  <a:srgbClr val="00B050"/>
                </a:solidFill>
                <a:latin typeface="Lucida Handwriting"/>
              </a:rPr>
              <a:t>i</a:t>
            </a:r>
            <a:r>
              <a:rPr lang="en-US" dirty="0">
                <a:solidFill>
                  <a:srgbClr val="00B050"/>
                </a:solidFill>
                <a:latin typeface="Lucida Handwriting"/>
              </a:rPr>
              <a:t> have shared from MY experience ….</a:t>
            </a:r>
            <a:endParaRPr lang="en-US">
              <a:solidFill>
                <a:srgbClr val="000000"/>
              </a:solidFill>
              <a:latin typeface="Lucida Handwriting"/>
            </a:endParaRPr>
          </a:p>
          <a:p>
            <a:r>
              <a:rPr lang="en-US" dirty="0">
                <a:solidFill>
                  <a:srgbClr val="00B050"/>
                </a:solidFill>
                <a:latin typeface="Lucida Handwriting"/>
              </a:rPr>
              <a:t>NOW go out and find your path....</a:t>
            </a:r>
            <a:endParaRPr lang="en-US">
              <a:solidFill>
                <a:srgbClr val="000000"/>
              </a:solidFill>
              <a:latin typeface="Lucida Handwriting"/>
            </a:endParaRPr>
          </a:p>
          <a:p>
            <a:r>
              <a:rPr lang="en-US" dirty="0">
                <a:solidFill>
                  <a:srgbClr val="00B050"/>
                </a:solidFill>
                <a:latin typeface="Lucida Handwriting"/>
              </a:rPr>
              <a:t>I am here to mentor if needed....email me at </a:t>
            </a:r>
            <a:r>
              <a:rPr lang="en-US" dirty="0">
                <a:solidFill>
                  <a:srgbClr val="00B050"/>
                </a:solidFill>
                <a:latin typeface="Lucida Handwriting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david@reikiaccess.com</a:t>
            </a:r>
            <a:endParaRPr lang="en-US">
              <a:latin typeface="Lucida Handwriting"/>
            </a:endParaRPr>
          </a:p>
          <a:p>
            <a:r>
              <a:rPr lang="en-US" dirty="0">
                <a:solidFill>
                  <a:srgbClr val="00B050"/>
                </a:solidFill>
                <a:latin typeface="Lucida Handwriting"/>
              </a:rPr>
              <a:t>Namaste you all</a:t>
            </a:r>
          </a:p>
          <a:p>
            <a:r>
              <a:rPr lang="en-US" dirty="0">
                <a:solidFill>
                  <a:srgbClr val="00B050"/>
                </a:solidFill>
                <a:latin typeface="Lucida Handwriting"/>
              </a:rPr>
              <a:t>David </a:t>
            </a:r>
          </a:p>
        </p:txBody>
      </p:sp>
    </p:spTree>
    <p:extLst>
      <p:ext uri="{BB962C8B-B14F-4D97-AF65-F5344CB8AC3E}">
        <p14:creationId xmlns:p14="http://schemas.microsoft.com/office/powerpoint/2010/main" val="404697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4EE4D-3EB2-82A3-4897-1AF6CD86F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Being?</a:t>
            </a:r>
          </a:p>
        </p:txBody>
      </p:sp>
      <p:pic>
        <p:nvPicPr>
          <p:cNvPr id="4" name="Content Placeholder 3" descr="A fox with its eyes closed&#10;&#10;AI-generated content may be incorrect.">
            <a:extLst>
              <a:ext uri="{FF2B5EF4-FFF2-40B4-BE49-F238E27FC236}">
                <a16:creationId xmlns:a16="http://schemas.microsoft.com/office/drawing/2014/main" id="{4309FF22-652A-4332-EFF4-D49D47248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957" y="2012341"/>
            <a:ext cx="2939143" cy="4114800"/>
          </a:xfrm>
        </p:spPr>
      </p:pic>
      <p:pic>
        <p:nvPicPr>
          <p:cNvPr id="5" name="Picture 4" descr="A close-up of a list of words&#10;&#10;AI-generated content may be incorrect.">
            <a:extLst>
              <a:ext uri="{FF2B5EF4-FFF2-40B4-BE49-F238E27FC236}">
                <a16:creationId xmlns:a16="http://schemas.microsoft.com/office/drawing/2014/main" id="{F16889E6-7879-5210-12CC-775713AF3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691" y="571500"/>
            <a:ext cx="48577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8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E0372-BD98-FCEB-2E29-7E2167D6E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88" y="3296154"/>
            <a:ext cx="6707084" cy="5714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Lucida Handwriting"/>
              </a:rPr>
              <a:t>This quote for me was foundational in my understanding of spirituality</a:t>
            </a:r>
            <a:br>
              <a:rPr lang="en-US" sz="2400" i="1" dirty="0">
                <a:latin typeface="Lucida Handwriting"/>
              </a:rPr>
            </a:br>
            <a:r>
              <a:rPr lang="en-US" sz="2400" i="1" dirty="0">
                <a:solidFill>
                  <a:srgbClr val="FF0000"/>
                </a:solidFill>
                <a:latin typeface="Lucida Handwriting"/>
              </a:rPr>
              <a:t>I was caught up in Doing Things and </a:t>
            </a:r>
            <a:r>
              <a:rPr lang="en-US" sz="2400" i="1">
                <a:solidFill>
                  <a:srgbClr val="FF0000"/>
                </a:solidFill>
                <a:latin typeface="Lucida Handwriting"/>
              </a:rPr>
              <a:t>neglected just </a:t>
            </a:r>
            <a:r>
              <a:rPr lang="en-US" sz="2400" i="1" dirty="0">
                <a:solidFill>
                  <a:srgbClr val="FF0000"/>
                </a:solidFill>
                <a:latin typeface="Lucida Handwriting"/>
              </a:rPr>
              <a:t>Being</a:t>
            </a:r>
            <a:br>
              <a:rPr lang="en-US" sz="2400" i="1" dirty="0">
                <a:latin typeface="Lucida Handwriting"/>
              </a:rPr>
            </a:br>
            <a:r>
              <a:rPr lang="en-US" sz="2400" i="1" dirty="0">
                <a:solidFill>
                  <a:srgbClr val="FF0000"/>
                </a:solidFill>
                <a:latin typeface="Lucida Handwriting"/>
              </a:rPr>
              <a:t>it was covered up by years of trying to fit in &amp; appear normal</a:t>
            </a:r>
            <a:br>
              <a:rPr lang="en-US" sz="2400" i="1" dirty="0">
                <a:latin typeface="Lucida Handwriting"/>
              </a:rPr>
            </a:br>
            <a:r>
              <a:rPr lang="en-US" sz="2400" i="1" dirty="0">
                <a:solidFill>
                  <a:srgbClr val="FF0000"/>
                </a:solidFill>
                <a:latin typeface="Lucida Handwriting"/>
              </a:rPr>
              <a:t>I lost the sense of what was my authentic self</a:t>
            </a:r>
            <a:br>
              <a:rPr lang="en-US" sz="2400" i="1" dirty="0">
                <a:latin typeface="Lucida Handwriting"/>
              </a:rPr>
            </a:br>
            <a:endParaRPr lang="en-US" sz="2400" i="1">
              <a:solidFill>
                <a:srgbClr val="FF0000"/>
              </a:solidFill>
              <a:latin typeface="Lucida Handwriting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6F5C91"/>
          </a:solidFill>
          <a:ln w="38100" cap="rnd">
            <a:solidFill>
              <a:srgbClr val="6F5C9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white background with purple text&#10;&#10;AI-generated content may be incorrect.">
            <a:extLst>
              <a:ext uri="{FF2B5EF4-FFF2-40B4-BE49-F238E27FC236}">
                <a16:creationId xmlns:a16="http://schemas.microsoft.com/office/drawing/2014/main" id="{06E683E0-C124-5053-A174-6AEFEA93C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662848"/>
            <a:ext cx="4087368" cy="550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5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F4AE179-A75B-4007-B5FA-8139ACF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F0A63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1B2B9-19F7-820F-D9D9-291384DAF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135" y="2156348"/>
            <a:ext cx="3971495" cy="1866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i="1" dirty="0">
                <a:solidFill>
                  <a:srgbClr val="7030A0"/>
                </a:solidFill>
                <a:latin typeface="Lucida Handwriting"/>
              </a:rPr>
              <a:t>Are you Doing</a:t>
            </a:r>
            <a:br>
              <a:rPr lang="en-US" sz="2800" b="1" i="1" dirty="0">
                <a:solidFill>
                  <a:srgbClr val="7030A0"/>
                </a:solidFill>
                <a:latin typeface="Lucida Handwriting"/>
              </a:rPr>
            </a:br>
            <a:r>
              <a:rPr lang="en-US" sz="2800" b="1" i="1" dirty="0">
                <a:solidFill>
                  <a:srgbClr val="7030A0"/>
                </a:solidFill>
                <a:latin typeface="Lucida Handwriting"/>
              </a:rPr>
              <a:t>or </a:t>
            </a:r>
            <a:br>
              <a:rPr lang="en-US" sz="2800" b="1" i="1" dirty="0">
                <a:solidFill>
                  <a:srgbClr val="7030A0"/>
                </a:solidFill>
                <a:latin typeface="Lucida Handwriting"/>
              </a:rPr>
            </a:br>
            <a:r>
              <a:rPr lang="en-US" sz="2800" b="1" i="1" dirty="0">
                <a:solidFill>
                  <a:srgbClr val="7030A0"/>
                </a:solidFill>
                <a:latin typeface="Lucida Handwriting"/>
              </a:rPr>
              <a:t>Being?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0A630"/>
          </a:solidFill>
          <a:ln w="38100" cap="rnd">
            <a:solidFill>
              <a:srgbClr val="F0A63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watercolor painting of a buddha&#10;&#10;AI-generated content may be incorrect.">
            <a:extLst>
              <a:ext uri="{FF2B5EF4-FFF2-40B4-BE49-F238E27FC236}">
                <a16:creationId xmlns:a16="http://schemas.microsoft.com/office/drawing/2014/main" id="{58F5153A-7A8A-9BB2-3571-43C865D81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56387"/>
            <a:ext cx="5448327" cy="544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FC05D-226F-3642-E1A1-50AF0A0D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102" y="1502722"/>
            <a:ext cx="6337374" cy="24734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i="1" dirty="0">
                <a:solidFill>
                  <a:srgbClr val="7030A0"/>
                </a:solidFill>
                <a:latin typeface="Lucida Handwriting"/>
              </a:rPr>
              <a:t>Is this for you </a:t>
            </a:r>
            <a:br>
              <a:rPr lang="en-US" sz="3200" i="1" dirty="0">
                <a:solidFill>
                  <a:srgbClr val="7030A0"/>
                </a:solidFill>
                <a:latin typeface="Lucida Handwriting"/>
              </a:rPr>
            </a:br>
            <a:r>
              <a:rPr lang="en-US" sz="3200" i="1" err="1">
                <a:solidFill>
                  <a:srgbClr val="7030A0"/>
                </a:solidFill>
                <a:latin typeface="Lucida Handwriting"/>
              </a:rPr>
              <a:t>a</a:t>
            </a:r>
            <a:r>
              <a:rPr lang="en-US" sz="3200" i="1" dirty="0">
                <a:solidFill>
                  <a:srgbClr val="7030A0"/>
                </a:solidFill>
                <a:latin typeface="Lucida Handwriting"/>
              </a:rPr>
              <a:t> to DO list or</a:t>
            </a:r>
            <a:br>
              <a:rPr lang="en-US" sz="3200" i="1" dirty="0">
                <a:solidFill>
                  <a:srgbClr val="7030A0"/>
                </a:solidFill>
                <a:latin typeface="Lucida Handwriting"/>
              </a:rPr>
            </a:br>
            <a:r>
              <a:rPr lang="en-US" sz="3200" i="1" err="1">
                <a:solidFill>
                  <a:srgbClr val="7030A0"/>
                </a:solidFill>
                <a:latin typeface="Lucida Handwriting"/>
              </a:rPr>
              <a:t>a</a:t>
            </a:r>
            <a:r>
              <a:rPr lang="en-US" sz="3200" i="1" dirty="0">
                <a:solidFill>
                  <a:srgbClr val="7030A0"/>
                </a:solidFill>
                <a:latin typeface="Lucida Handwriting"/>
              </a:rPr>
              <a:t> to BE list?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EB457"/>
          </a:solidFill>
          <a:ln w="38100" cap="rnd">
            <a:solidFill>
              <a:srgbClr val="EEB45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beach with waves and text&#10;&#10;AI-generated content may be incorrect.">
            <a:extLst>
              <a:ext uri="{FF2B5EF4-FFF2-40B4-BE49-F238E27FC236}">
                <a16:creationId xmlns:a16="http://schemas.microsoft.com/office/drawing/2014/main" id="{FD3F28C3-EA1A-D2EB-2D42-03C281CAF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60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929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637DCF-DCAB-FFC0-2FF5-5202005D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Being may activate a spiritual awakening....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4C8A77"/>
          </a:solidFill>
          <a:ln w="38100" cap="rnd">
            <a:solidFill>
              <a:srgbClr val="4C8A7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C9F2A8-45A0-34FB-01FC-A0FA482AE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68" y="2534039"/>
            <a:ext cx="4492924" cy="3669504"/>
          </a:xfrm>
        </p:spPr>
        <p:txBody>
          <a:bodyPr anchor="t">
            <a:normAutofit lnSpcReduction="10000"/>
          </a:bodyPr>
          <a:lstStyle/>
          <a:p>
            <a:r>
              <a:rPr lang="en-US" sz="2400" dirty="0">
                <a:latin typeface="Mystical Woods Rough Script"/>
              </a:rPr>
              <a:t>BEING for me comes from the SOUL/subconscious mind/inner Guru/Intuition...many words for the same thing...</a:t>
            </a:r>
            <a:r>
              <a:rPr lang="en-US" sz="2400" dirty="0" err="1">
                <a:latin typeface="Mystical Woods Rough Script"/>
              </a:rPr>
              <a:t>i</a:t>
            </a:r>
            <a:r>
              <a:rPr lang="en-US" sz="2400" dirty="0">
                <a:latin typeface="Mystical Woods Rough Script"/>
              </a:rPr>
              <a:t> follow the concept of SOUL from Carl Jung...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Content Placeholder 3" descr="A chart of stages of spiritual awakening&#10;&#10;AI-generated content may be incorrect.">
            <a:extLst>
              <a:ext uri="{FF2B5EF4-FFF2-40B4-BE49-F238E27FC236}">
                <a16:creationId xmlns:a16="http://schemas.microsoft.com/office/drawing/2014/main" id="{3D936415-0D23-58D8-2153-8962A882C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161" y="640080"/>
            <a:ext cx="561998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25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143CF-066D-A361-A1F9-E27DDDD94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000"/>
              <a:t>Carl jungs concept of 3 births.....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59A26E"/>
          </a:solidFill>
          <a:ln w="38100" cap="rnd">
            <a:solidFill>
              <a:srgbClr val="59A26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3DA8CF-42A4-BB4B-C8D9-5761E19CD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98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541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7549C-6DA6-A08A-7EF0-A29A9F32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/>
              <a:t>BEing/spirituality grows into a new reality....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AF5CC7"/>
          </a:solidFill>
          <a:ln w="38100" cap="rnd">
            <a:solidFill>
              <a:srgbClr val="AF5CC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erson with his arms stretched out&#10;&#10;AI-generated content may be incorrect.">
            <a:extLst>
              <a:ext uri="{FF2B5EF4-FFF2-40B4-BE49-F238E27FC236}">
                <a16:creationId xmlns:a16="http://schemas.microsoft.com/office/drawing/2014/main" id="{5B752B40-01AF-4EFE-4984-B0944B876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912319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SketchyVTI</vt:lpstr>
      <vt:lpstr>Being Zen</vt:lpstr>
      <vt:lpstr>What do you mean? </vt:lpstr>
      <vt:lpstr>What is Being?</vt:lpstr>
      <vt:lpstr>This quote for me was foundational in my understanding of spirituality I was caught up in Doing Things and neglected just Being it was covered up by years of trying to fit in &amp; appear normal I lost the sense of what was my authentic self </vt:lpstr>
      <vt:lpstr>Are you Doing or  Being?</vt:lpstr>
      <vt:lpstr>Is this for you  a to DO list or a to BE list?</vt:lpstr>
      <vt:lpstr>Being may activate a spiritual awakening....</vt:lpstr>
      <vt:lpstr>Carl jungs concept of 3 births.....</vt:lpstr>
      <vt:lpstr>BEing/spirituality grows into a new reality....</vt:lpstr>
      <vt:lpstr>What is Zen?</vt:lpstr>
      <vt:lpstr>PowerPoint Presentation</vt:lpstr>
      <vt:lpstr>PowerPoint Presentation</vt:lpstr>
      <vt:lpstr>PowerPoint Presentation</vt:lpstr>
      <vt:lpstr>PowerPoint Presentation</vt:lpstr>
      <vt:lpstr>The way I blend being &amp; zen......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the best you can be....find your authentic self.....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328</cp:revision>
  <dcterms:created xsi:type="dcterms:W3CDTF">2025-05-09T09:55:45Z</dcterms:created>
  <dcterms:modified xsi:type="dcterms:W3CDTF">2025-05-09T20:30:31Z</dcterms:modified>
</cp:coreProperties>
</file>