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sldIdLst>
    <p:sldId id="256" r:id="rId2"/>
    <p:sldId id="257" r:id="rId3"/>
    <p:sldId id="258" r:id="rId4"/>
    <p:sldId id="269"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DAB47A-BBEA-BC4E-6E58-D4FE1E8AF506}" v="2183" dt="2025-05-01T09:23:52.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5/1/2025</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998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5/1/2025</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513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5/1/2025</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080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5/1/2025</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82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5/1/2025</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02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5/1/2025</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155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5/1/2025</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685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5/1/2025</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62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5/1/2025</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159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5/1/2025</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91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5/1/2025</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37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5/1/2025</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306232622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36" r:id="rId5"/>
    <p:sldLayoutId id="2147483741" r:id="rId6"/>
    <p:sldLayoutId id="2147483737" r:id="rId7"/>
    <p:sldLayoutId id="2147483738" r:id="rId8"/>
    <p:sldLayoutId id="2147483739" r:id="rId9"/>
    <p:sldLayoutId id="2147483740" r:id="rId10"/>
    <p:sldLayoutId id="2147483742"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david@reikiaccess.com"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8" Type="http://schemas.openxmlformats.org/officeDocument/2006/relationships/hyperlink" Target="https://simple.wikipedia.org/wiki/Jesus_Christ" TargetMode="External"/><Relationship Id="rId3" Type="http://schemas.openxmlformats.org/officeDocument/2006/relationships/hyperlink" Target="https://simple.wikipedia.org/wiki/Doctrine" TargetMode="External"/><Relationship Id="rId7" Type="http://schemas.openxmlformats.org/officeDocument/2006/relationships/hyperlink" Target="https://simple.wikipedia.org/wiki/God_the_Son" TargetMode="External"/><Relationship Id="rId2" Type="http://schemas.openxmlformats.org/officeDocument/2006/relationships/hyperlink" Target="https://simple.wikipedia.org/wiki/Christianity" TargetMode="External"/><Relationship Id="rId1" Type="http://schemas.openxmlformats.org/officeDocument/2006/relationships/slideLayout" Target="../slideLayouts/slideLayout2.xml"/><Relationship Id="rId6" Type="http://schemas.openxmlformats.org/officeDocument/2006/relationships/hyperlink" Target="https://simple.wikipedia.org/wiki/God_the_Father" TargetMode="External"/><Relationship Id="rId11" Type="http://schemas.openxmlformats.org/officeDocument/2006/relationships/hyperlink" Target="https://simple.wikipedia.org/wiki/Monotheism" TargetMode="External"/><Relationship Id="rId5" Type="http://schemas.openxmlformats.org/officeDocument/2006/relationships/hyperlink" Target="https://simple.wikipedia.org/wiki/Idea" TargetMode="External"/><Relationship Id="rId10" Type="http://schemas.openxmlformats.org/officeDocument/2006/relationships/hyperlink" Target="https://simple.wikipedia.org/wiki/Homoousion" TargetMode="External"/><Relationship Id="rId4" Type="http://schemas.openxmlformats.org/officeDocument/2006/relationships/hyperlink" Target="https://simple.wikipedia.org/wiki/God" TargetMode="External"/><Relationship Id="rId9" Type="http://schemas.openxmlformats.org/officeDocument/2006/relationships/hyperlink" Target="https://simple.wikipedia.org/wiki/God_the_Holy_Spiri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ing.com/ck/a?!&amp;&amp;p=0d678cd8bf478fc0b64aa4ff82406913e70094b6c2a33b468e113d05eba95c20JmltdHM9MTc0NjA1NzYwMA&amp;ptn=3&amp;ver=2&amp;hsh=4&amp;fclid=3ec37381-e4a0-619f-0c46-665fe5d56005&amp;u=a1aHR0cHM6Ly93d3cudGhlaXJpc2hyb2FkdHJpcC5jb20vdGhlLXRyaXF1ZXRyYS1jZWx0aWMtdHJpbml0eS1rbm90Lw&amp;ntb=1" TargetMode="External"/><Relationship Id="rId2" Type="http://schemas.openxmlformats.org/officeDocument/2006/relationships/hyperlink" Target="https://www.bing.com/ck/a?!&amp;&amp;p=10de18725f990bec981281d3be21b7fdc067a521cf0f25edee542822bd28fbfcJmltdHM9MTc0NjA1NzYwMA&amp;ptn=3&amp;ver=2&amp;hsh=4&amp;fclid=3ec37381-e4a0-619f-0c46-665fe5d56005&amp;u=a1aHR0cHM6Ly93aWNjYXZpYmVzLmNvbS9ibG9ncy9uZXdzL3RyaW5pdHkta25vdC1tZWFuaW5nLWNlbHRpYy1zeW1ib2xpc20taGlzdG9yeS1zcGlyaXR1YWwtc2lnbmlmaWNhbmNl&amp;ntb=1"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bing.com/ck/a?!&amp;&amp;p=c6a608b1c79e9ef0fd0fe71c8c03e8e21f9236931607291773bac225094b7e54JmltdHM9MTc0NjA1NzYwMA&amp;ptn=3&amp;ver=2&amp;hsh=4&amp;fclid=3ec37381-e4a0-619f-0c46-665fe5d56005&amp;u=a1aHR0cHM6Ly93d3cuY2VsdGljY3J5c3RhbGRlc2lnbi5jb20vYmxvZ3MvY3VsdHVyZS9jZWx0aWMtdHJpbml0eS1rbm90LXRyaXF1ZXRyYS1tZWFuaW5n&amp;ntb=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D7EC86-7CB9-431D-8AC3-8AAF0440B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D4B9777F-B610-419B-9193-80306388F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Arc">
            <a:extLst>
              <a:ext uri="{FF2B5EF4-FFF2-40B4-BE49-F238E27FC236}">
                <a16:creationId xmlns:a16="http://schemas.microsoft.com/office/drawing/2014/main" id="{311F016A-A753-449B-9EA6-322199B71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ctrTitle"/>
          </p:nvPr>
        </p:nvSpPr>
        <p:spPr>
          <a:xfrm>
            <a:off x="860742" y="1124988"/>
            <a:ext cx="4425962" cy="2387600"/>
          </a:xfrm>
        </p:spPr>
        <p:txBody>
          <a:bodyPr>
            <a:normAutofit/>
          </a:bodyPr>
          <a:lstStyle/>
          <a:p>
            <a:pPr algn="l"/>
            <a:r>
              <a:rPr lang="en-US" dirty="0">
                <a:solidFill>
                  <a:srgbClr val="00B050"/>
                </a:solidFill>
                <a:cs typeface="Aharoni"/>
              </a:rPr>
              <a:t>Balancing the Trinity</a:t>
            </a:r>
            <a:endParaRPr lang="en-US" dirty="0">
              <a:solidFill>
                <a:srgbClr val="00B050"/>
              </a:solidFill>
            </a:endParaRPr>
          </a:p>
        </p:txBody>
      </p:sp>
      <p:sp>
        <p:nvSpPr>
          <p:cNvPr id="3" name="Subtitle 2"/>
          <p:cNvSpPr>
            <a:spLocks noGrp="1"/>
          </p:cNvSpPr>
          <p:nvPr>
            <p:ph type="subTitle" idx="1"/>
          </p:nvPr>
        </p:nvSpPr>
        <p:spPr>
          <a:xfrm>
            <a:off x="860742" y="3633691"/>
            <a:ext cx="4425962" cy="1655762"/>
          </a:xfrm>
        </p:spPr>
        <p:txBody>
          <a:bodyPr vert="horz" lIns="91440" tIns="45720" rIns="91440" bIns="45720" rtlCol="0" anchor="t">
            <a:normAutofit/>
          </a:bodyPr>
          <a:lstStyle/>
          <a:p>
            <a:pPr algn="l"/>
            <a:r>
              <a:rPr lang="en-US" b="1" dirty="0">
                <a:solidFill>
                  <a:srgbClr val="7030A0"/>
                </a:solidFill>
              </a:rPr>
              <a:t>Composed by David </a:t>
            </a:r>
            <a:r>
              <a:rPr lang="en-US" b="1" err="1">
                <a:solidFill>
                  <a:srgbClr val="7030A0"/>
                </a:solidFill>
              </a:rPr>
              <a:t>Benzshawel</a:t>
            </a:r>
            <a:endParaRPr lang="en-US" b="1">
              <a:solidFill>
                <a:srgbClr val="7030A0"/>
              </a:solidFill>
            </a:endParaRPr>
          </a:p>
          <a:p>
            <a:pPr algn="l"/>
            <a:r>
              <a:rPr lang="en-US" b="1" dirty="0">
                <a:solidFill>
                  <a:srgbClr val="7030A0"/>
                </a:solidFill>
              </a:rPr>
              <a:t>?s to david@reikiaccess.com</a:t>
            </a:r>
          </a:p>
        </p:txBody>
      </p:sp>
      <p:pic>
        <p:nvPicPr>
          <p:cNvPr id="4" name="Picture 3" descr="Eyes on a candy">
            <a:extLst>
              <a:ext uri="{FF2B5EF4-FFF2-40B4-BE49-F238E27FC236}">
                <a16:creationId xmlns:a16="http://schemas.microsoft.com/office/drawing/2014/main" id="{1FD69817-EA2D-F33E-C86B-2BD6EC83B1E0}"/>
              </a:ext>
            </a:extLst>
          </p:cNvPr>
          <p:cNvPicPr>
            <a:picLocks noChangeAspect="1"/>
          </p:cNvPicPr>
          <p:nvPr/>
        </p:nvPicPr>
        <p:blipFill>
          <a:blip r:embed="rId2"/>
          <a:srcRect l="21481" r="15664" b="3"/>
          <a:stretch/>
        </p:blipFill>
        <p:spPr>
          <a:xfrm>
            <a:off x="5733768" y="-1"/>
            <a:ext cx="6458232" cy="6858001"/>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p:spPr>
      </p:pic>
      <p:sp>
        <p:nvSpPr>
          <p:cNvPr id="15" name="!!Rectangle">
            <a:extLst>
              <a:ext uri="{FF2B5EF4-FFF2-40B4-BE49-F238E27FC236}">
                <a16:creationId xmlns:a16="http://schemas.microsoft.com/office/drawing/2014/main" id="{95106A28-883A-4993-BF9E-C403B81A8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4269" y="4274457"/>
            <a:ext cx="825256" cy="82525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Oval">
            <a:extLst>
              <a:ext uri="{FF2B5EF4-FFF2-40B4-BE49-F238E27FC236}">
                <a16:creationId xmlns:a16="http://schemas.microsoft.com/office/drawing/2014/main" id="{F5AE4E4F-9F4C-43ED-8299-9BD63B74E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742" y="5649686"/>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DA3A9-A2FD-99B5-5D94-B67FBB254BD4}"/>
              </a:ext>
            </a:extLst>
          </p:cNvPr>
          <p:cNvSpPr>
            <a:spLocks noGrp="1"/>
          </p:cNvSpPr>
          <p:nvPr>
            <p:ph type="title"/>
          </p:nvPr>
        </p:nvSpPr>
        <p:spPr/>
        <p:txBody>
          <a:bodyPr/>
          <a:lstStyle/>
          <a:p>
            <a:r>
              <a:rPr lang="en-US" dirty="0">
                <a:cs typeface="Aharoni"/>
              </a:rPr>
              <a:t>Move from Doing to BEING.....</a:t>
            </a:r>
            <a:endParaRPr lang="en-US" dirty="0"/>
          </a:p>
        </p:txBody>
      </p:sp>
      <p:pic>
        <p:nvPicPr>
          <p:cNvPr id="4" name="Content Placeholder 3">
            <a:extLst>
              <a:ext uri="{FF2B5EF4-FFF2-40B4-BE49-F238E27FC236}">
                <a16:creationId xmlns:a16="http://schemas.microsoft.com/office/drawing/2014/main" id="{72437AFA-95CC-55BF-E332-3C3F515ECE6C}"/>
              </a:ext>
            </a:extLst>
          </p:cNvPr>
          <p:cNvPicPr>
            <a:picLocks noGrp="1" noChangeAspect="1"/>
          </p:cNvPicPr>
          <p:nvPr>
            <p:ph idx="1"/>
          </p:nvPr>
        </p:nvPicPr>
        <p:blipFill>
          <a:blip r:embed="rId2"/>
          <a:stretch>
            <a:fillRect/>
          </a:stretch>
        </p:blipFill>
        <p:spPr>
          <a:xfrm>
            <a:off x="3236653" y="1437437"/>
            <a:ext cx="3403940" cy="4765515"/>
          </a:xfrm>
        </p:spPr>
      </p:pic>
      <p:pic>
        <p:nvPicPr>
          <p:cNvPr id="5" name="Picture 4">
            <a:extLst>
              <a:ext uri="{FF2B5EF4-FFF2-40B4-BE49-F238E27FC236}">
                <a16:creationId xmlns:a16="http://schemas.microsoft.com/office/drawing/2014/main" id="{AED1BF3C-2BF6-AB26-DB3D-B309C95CDF25}"/>
              </a:ext>
            </a:extLst>
          </p:cNvPr>
          <p:cNvPicPr>
            <a:picLocks noChangeAspect="1"/>
          </p:cNvPicPr>
          <p:nvPr/>
        </p:nvPicPr>
        <p:blipFill>
          <a:blip r:embed="rId3"/>
          <a:stretch>
            <a:fillRect/>
          </a:stretch>
        </p:blipFill>
        <p:spPr>
          <a:xfrm>
            <a:off x="7819871" y="359434"/>
            <a:ext cx="4373541" cy="5837208"/>
          </a:xfrm>
          <a:prstGeom prst="rect">
            <a:avLst/>
          </a:prstGeom>
        </p:spPr>
      </p:pic>
    </p:spTree>
    <p:extLst>
      <p:ext uri="{BB962C8B-B14F-4D97-AF65-F5344CB8AC3E}">
        <p14:creationId xmlns:p14="http://schemas.microsoft.com/office/powerpoint/2010/main" val="3363837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8D029-B38D-9877-7145-379273E5E68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D00234F-4CF7-87E6-8F31-DDDEE4210B08}"/>
              </a:ext>
            </a:extLst>
          </p:cNvPr>
          <p:cNvPicPr>
            <a:picLocks noGrp="1" noChangeAspect="1"/>
          </p:cNvPicPr>
          <p:nvPr>
            <p:ph idx="1"/>
          </p:nvPr>
        </p:nvPicPr>
        <p:blipFill>
          <a:blip r:embed="rId2"/>
          <a:stretch>
            <a:fillRect/>
          </a:stretch>
        </p:blipFill>
        <p:spPr>
          <a:xfrm>
            <a:off x="6092797" y="776078"/>
            <a:ext cx="4075200" cy="5024308"/>
          </a:xfrm>
        </p:spPr>
      </p:pic>
      <p:pic>
        <p:nvPicPr>
          <p:cNvPr id="5" name="Picture 4">
            <a:extLst>
              <a:ext uri="{FF2B5EF4-FFF2-40B4-BE49-F238E27FC236}">
                <a16:creationId xmlns:a16="http://schemas.microsoft.com/office/drawing/2014/main" id="{5742F745-B569-C4EE-3002-4501DE6A038D}"/>
              </a:ext>
            </a:extLst>
          </p:cNvPr>
          <p:cNvPicPr>
            <a:picLocks noChangeAspect="1"/>
          </p:cNvPicPr>
          <p:nvPr/>
        </p:nvPicPr>
        <p:blipFill>
          <a:blip r:embed="rId3"/>
          <a:stretch>
            <a:fillRect/>
          </a:stretch>
        </p:blipFill>
        <p:spPr>
          <a:xfrm>
            <a:off x="686698" y="1038944"/>
            <a:ext cx="5010150" cy="5010150"/>
          </a:xfrm>
          <a:prstGeom prst="rect">
            <a:avLst/>
          </a:prstGeom>
        </p:spPr>
      </p:pic>
    </p:spTree>
    <p:extLst>
      <p:ext uri="{BB962C8B-B14F-4D97-AF65-F5344CB8AC3E}">
        <p14:creationId xmlns:p14="http://schemas.microsoft.com/office/powerpoint/2010/main" val="3057629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4F51-39C6-7119-6481-B510110C70C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3D6ECB3-2752-434F-0286-DC4F34DD42EC}"/>
              </a:ext>
            </a:extLst>
          </p:cNvPr>
          <p:cNvPicPr>
            <a:picLocks noGrp="1" noChangeAspect="1"/>
          </p:cNvPicPr>
          <p:nvPr>
            <p:ph idx="1"/>
          </p:nvPr>
        </p:nvPicPr>
        <p:blipFill>
          <a:blip r:embed="rId2"/>
          <a:stretch>
            <a:fillRect/>
          </a:stretch>
        </p:blipFill>
        <p:spPr>
          <a:xfrm>
            <a:off x="951933" y="804833"/>
            <a:ext cx="6219343" cy="4894911"/>
          </a:xfrm>
        </p:spPr>
      </p:pic>
      <p:pic>
        <p:nvPicPr>
          <p:cNvPr id="5" name="Picture 4">
            <a:extLst>
              <a:ext uri="{FF2B5EF4-FFF2-40B4-BE49-F238E27FC236}">
                <a16:creationId xmlns:a16="http://schemas.microsoft.com/office/drawing/2014/main" id="{88A438F0-078B-6968-A26C-0BBFA15329E2}"/>
              </a:ext>
            </a:extLst>
          </p:cNvPr>
          <p:cNvPicPr>
            <a:picLocks noChangeAspect="1"/>
          </p:cNvPicPr>
          <p:nvPr/>
        </p:nvPicPr>
        <p:blipFill>
          <a:blip r:embed="rId3"/>
          <a:stretch>
            <a:fillRect/>
          </a:stretch>
        </p:blipFill>
        <p:spPr>
          <a:xfrm>
            <a:off x="7170736" y="0"/>
            <a:ext cx="4636643" cy="6858000"/>
          </a:xfrm>
          <a:prstGeom prst="rect">
            <a:avLst/>
          </a:prstGeom>
        </p:spPr>
      </p:pic>
    </p:spTree>
    <p:extLst>
      <p:ext uri="{BB962C8B-B14F-4D97-AF65-F5344CB8AC3E}">
        <p14:creationId xmlns:p14="http://schemas.microsoft.com/office/powerpoint/2010/main" val="2782042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929FE-0223-BDF3-A836-B2914D56551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0986AED-CAFE-7C5F-F040-D8F1468DB228}"/>
              </a:ext>
            </a:extLst>
          </p:cNvPr>
          <p:cNvPicPr>
            <a:picLocks noGrp="1" noChangeAspect="1"/>
          </p:cNvPicPr>
          <p:nvPr>
            <p:ph idx="1"/>
          </p:nvPr>
        </p:nvPicPr>
        <p:blipFill>
          <a:blip r:embed="rId2"/>
          <a:stretch>
            <a:fillRect/>
          </a:stretch>
        </p:blipFill>
        <p:spPr>
          <a:xfrm>
            <a:off x="5924900" y="517286"/>
            <a:ext cx="5101107" cy="6232006"/>
          </a:xfrm>
        </p:spPr>
      </p:pic>
      <p:pic>
        <p:nvPicPr>
          <p:cNvPr id="5" name="Picture 4">
            <a:extLst>
              <a:ext uri="{FF2B5EF4-FFF2-40B4-BE49-F238E27FC236}">
                <a16:creationId xmlns:a16="http://schemas.microsoft.com/office/drawing/2014/main" id="{C2C4144E-F5F0-7D63-0E83-C01B0C71B89E}"/>
              </a:ext>
            </a:extLst>
          </p:cNvPr>
          <p:cNvPicPr>
            <a:picLocks noChangeAspect="1"/>
          </p:cNvPicPr>
          <p:nvPr/>
        </p:nvPicPr>
        <p:blipFill>
          <a:blip r:embed="rId3"/>
          <a:stretch>
            <a:fillRect/>
          </a:stretch>
        </p:blipFill>
        <p:spPr>
          <a:xfrm>
            <a:off x="1348057" y="664772"/>
            <a:ext cx="3701811" cy="4823964"/>
          </a:xfrm>
          <a:prstGeom prst="rect">
            <a:avLst/>
          </a:prstGeom>
        </p:spPr>
      </p:pic>
    </p:spTree>
    <p:extLst>
      <p:ext uri="{BB962C8B-B14F-4D97-AF65-F5344CB8AC3E}">
        <p14:creationId xmlns:p14="http://schemas.microsoft.com/office/powerpoint/2010/main" val="3853917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EED3C-2B6B-228F-8238-F6CF7E5854FE}"/>
              </a:ext>
            </a:extLst>
          </p:cNvPr>
          <p:cNvSpPr>
            <a:spLocks noGrp="1"/>
          </p:cNvSpPr>
          <p:nvPr>
            <p:ph type="title"/>
          </p:nvPr>
        </p:nvSpPr>
        <p:spPr/>
        <p:txBody>
          <a:bodyPr/>
          <a:lstStyle/>
          <a:p>
            <a:r>
              <a:rPr lang="en-US" dirty="0">
                <a:solidFill>
                  <a:srgbClr val="FF0000"/>
                </a:solidFill>
                <a:cs typeface="Aharoni"/>
              </a:rPr>
              <a:t>Find some balance....</a:t>
            </a:r>
            <a:endParaRPr lang="en-US" dirty="0">
              <a:solidFill>
                <a:srgbClr val="FF0000"/>
              </a:solidFill>
            </a:endParaRPr>
          </a:p>
        </p:txBody>
      </p:sp>
      <p:pic>
        <p:nvPicPr>
          <p:cNvPr id="4" name="Content Placeholder 3">
            <a:extLst>
              <a:ext uri="{FF2B5EF4-FFF2-40B4-BE49-F238E27FC236}">
                <a16:creationId xmlns:a16="http://schemas.microsoft.com/office/drawing/2014/main" id="{D4D3389B-F783-11A8-B514-A6553FBA1777}"/>
              </a:ext>
            </a:extLst>
          </p:cNvPr>
          <p:cNvPicPr>
            <a:picLocks noGrp="1" noChangeAspect="1"/>
          </p:cNvPicPr>
          <p:nvPr>
            <p:ph idx="1"/>
          </p:nvPr>
        </p:nvPicPr>
        <p:blipFill>
          <a:blip r:embed="rId2"/>
          <a:stretch>
            <a:fillRect/>
          </a:stretch>
        </p:blipFill>
        <p:spPr>
          <a:xfrm>
            <a:off x="6810272" y="574795"/>
            <a:ext cx="4178624" cy="6001968"/>
          </a:xfrm>
        </p:spPr>
      </p:pic>
      <p:sp>
        <p:nvSpPr>
          <p:cNvPr id="6" name="TextBox 5">
            <a:extLst>
              <a:ext uri="{FF2B5EF4-FFF2-40B4-BE49-F238E27FC236}">
                <a16:creationId xmlns:a16="http://schemas.microsoft.com/office/drawing/2014/main" id="{9C9ED31B-4D2E-9628-ED3B-3E865ED5B5E2}"/>
              </a:ext>
            </a:extLst>
          </p:cNvPr>
          <p:cNvSpPr txBox="1"/>
          <p:nvPr/>
        </p:nvSpPr>
        <p:spPr>
          <a:xfrm>
            <a:off x="2107659" y="2091446"/>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F098011B-2BD7-D6F9-CCC7-BF5CFECC509E}"/>
              </a:ext>
            </a:extLst>
          </p:cNvPr>
          <p:cNvSpPr txBox="1"/>
          <p:nvPr/>
        </p:nvSpPr>
        <p:spPr>
          <a:xfrm>
            <a:off x="296112" y="1575391"/>
            <a:ext cx="6179388"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a:t>
            </a:r>
            <a:r>
              <a:rPr lang="en-US" b="1" dirty="0">
                <a:solidFill>
                  <a:srgbClr val="7030A0"/>
                </a:solidFill>
                <a:latin typeface="Aharoni"/>
                <a:cs typeface="Aharoni"/>
              </a:rPr>
              <a:t>t is my hope that these ideas will inspire you to try to find balance more in your life....try a few on for size if they </a:t>
            </a:r>
            <a:r>
              <a:rPr lang="en-US" b="1">
                <a:solidFill>
                  <a:srgbClr val="7030A0"/>
                </a:solidFill>
                <a:latin typeface="Aharoni"/>
                <a:cs typeface="Aharoni"/>
              </a:rPr>
              <a:t>resonate within you</a:t>
            </a:r>
            <a:endParaRPr lang="en-US" b="1" dirty="0">
              <a:solidFill>
                <a:srgbClr val="7030A0"/>
              </a:solidFill>
              <a:latin typeface="Aharoni"/>
              <a:cs typeface="Aharoni"/>
            </a:endParaRPr>
          </a:p>
          <a:p>
            <a:r>
              <a:rPr lang="en-US" b="1" dirty="0">
                <a:solidFill>
                  <a:srgbClr val="7030A0"/>
                </a:solidFill>
                <a:latin typeface="Aharoni"/>
                <a:cs typeface="Aharoni"/>
              </a:rPr>
              <a:t>I am here if you need mentoring....email me at </a:t>
            </a:r>
            <a:r>
              <a:rPr lang="en-US" b="1" dirty="0">
                <a:solidFill>
                  <a:srgbClr val="7030A0"/>
                </a:solidFill>
                <a:latin typeface="Aharoni"/>
                <a:cs typeface="Aharoni"/>
                <a:hlinkClick r:id="rId3">
                  <a:extLst>
                    <a:ext uri="{A12FA001-AC4F-418D-AE19-62706E023703}">
                      <ahyp:hlinkClr xmlns:ahyp="http://schemas.microsoft.com/office/drawing/2018/hyperlinkcolor" val="tx"/>
                    </a:ext>
                  </a:extLst>
                </a:hlinkClick>
              </a:rPr>
              <a:t>david@reikiaccess.com</a:t>
            </a:r>
            <a:r>
              <a:rPr lang="en-US" b="1" dirty="0">
                <a:solidFill>
                  <a:srgbClr val="7030A0"/>
                </a:solidFill>
                <a:latin typeface="Aharoni"/>
                <a:cs typeface="Aharoni"/>
              </a:rPr>
              <a:t> or on </a:t>
            </a:r>
            <a:r>
              <a:rPr lang="en-US" b="1" err="1">
                <a:solidFill>
                  <a:srgbClr val="7030A0"/>
                </a:solidFill>
                <a:latin typeface="Aharoni"/>
                <a:cs typeface="Aharoni"/>
              </a:rPr>
              <a:t>FaceBook</a:t>
            </a:r>
            <a:r>
              <a:rPr lang="en-US" b="1" dirty="0">
                <a:solidFill>
                  <a:srgbClr val="7030A0"/>
                </a:solidFill>
                <a:latin typeface="Aharoni"/>
                <a:cs typeface="Aharoni"/>
              </a:rPr>
              <a:t> at David </a:t>
            </a:r>
            <a:r>
              <a:rPr lang="en-US" b="1" err="1">
                <a:solidFill>
                  <a:srgbClr val="7030A0"/>
                </a:solidFill>
                <a:latin typeface="Aharoni"/>
                <a:cs typeface="Aharoni"/>
              </a:rPr>
              <a:t>Benzshawel</a:t>
            </a:r>
            <a:r>
              <a:rPr lang="en-US" b="1" dirty="0">
                <a:solidFill>
                  <a:srgbClr val="7030A0"/>
                </a:solidFill>
                <a:latin typeface="Aharoni"/>
                <a:cs typeface="Aharoni"/>
              </a:rPr>
              <a:t> or Spiritual Friends Gathering or my website reikiaccess.com under tab Narrate </a:t>
            </a:r>
            <a:r>
              <a:rPr lang="en-US" b="1" err="1">
                <a:solidFill>
                  <a:srgbClr val="7030A0"/>
                </a:solidFill>
                <a:latin typeface="Aharoni"/>
                <a:cs typeface="Aharoni"/>
              </a:rPr>
              <a:t>Powerpoint</a:t>
            </a:r>
            <a:r>
              <a:rPr lang="en-US" b="1" dirty="0">
                <a:solidFill>
                  <a:srgbClr val="7030A0"/>
                </a:solidFill>
                <a:latin typeface="Aharoni"/>
                <a:cs typeface="Aharoni"/>
              </a:rPr>
              <a:t> Presentations there are lots of topics to explore &amp; inspire</a:t>
            </a:r>
          </a:p>
          <a:p>
            <a:r>
              <a:rPr lang="en-US" b="1" dirty="0">
                <a:solidFill>
                  <a:srgbClr val="7030A0"/>
                </a:solidFill>
                <a:latin typeface="Aharoni"/>
                <a:cs typeface="Aharoni"/>
              </a:rPr>
              <a:t>Namaste you all</a:t>
            </a:r>
          </a:p>
          <a:p>
            <a:r>
              <a:rPr lang="en-US" b="1" dirty="0">
                <a:solidFill>
                  <a:srgbClr val="7030A0"/>
                </a:solidFill>
                <a:latin typeface="Aharoni"/>
                <a:cs typeface="Aharoni"/>
              </a:rPr>
              <a:t>David </a:t>
            </a:r>
          </a:p>
        </p:txBody>
      </p:sp>
      <p:pic>
        <p:nvPicPr>
          <p:cNvPr id="8" name="Picture 7">
            <a:extLst>
              <a:ext uri="{FF2B5EF4-FFF2-40B4-BE49-F238E27FC236}">
                <a16:creationId xmlns:a16="http://schemas.microsoft.com/office/drawing/2014/main" id="{BC8182F7-CE92-9648-323B-A56BA9AB60F4}"/>
              </a:ext>
            </a:extLst>
          </p:cNvPr>
          <p:cNvPicPr>
            <a:picLocks noChangeAspect="1"/>
          </p:cNvPicPr>
          <p:nvPr/>
        </p:nvPicPr>
        <p:blipFill>
          <a:blip r:embed="rId4"/>
          <a:stretch>
            <a:fillRect/>
          </a:stretch>
        </p:blipFill>
        <p:spPr>
          <a:xfrm>
            <a:off x="2992917" y="3860319"/>
            <a:ext cx="1835450" cy="3004869"/>
          </a:xfrm>
          <a:prstGeom prst="rect">
            <a:avLst/>
          </a:prstGeom>
        </p:spPr>
      </p:pic>
    </p:spTree>
    <p:extLst>
      <p:ext uri="{BB962C8B-B14F-4D97-AF65-F5344CB8AC3E}">
        <p14:creationId xmlns:p14="http://schemas.microsoft.com/office/powerpoint/2010/main" val="3926837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0A555-F9F8-8E3D-790F-B7A1D1A6B4DB}"/>
              </a:ext>
            </a:extLst>
          </p:cNvPr>
          <p:cNvSpPr>
            <a:spLocks noGrp="1"/>
          </p:cNvSpPr>
          <p:nvPr>
            <p:ph type="title"/>
          </p:nvPr>
        </p:nvSpPr>
        <p:spPr/>
        <p:txBody>
          <a:bodyPr/>
          <a:lstStyle/>
          <a:p>
            <a:r>
              <a:rPr lang="en-US" dirty="0">
                <a:solidFill>
                  <a:srgbClr val="FF0000"/>
                </a:solidFill>
                <a:cs typeface="Aharoni"/>
              </a:rPr>
              <a:t>What does the word "Trinity" mean?</a:t>
            </a:r>
            <a:endParaRPr lang="en-US" dirty="0">
              <a:solidFill>
                <a:srgbClr val="FF0000"/>
              </a:solidFill>
            </a:endParaRPr>
          </a:p>
        </p:txBody>
      </p:sp>
      <p:sp>
        <p:nvSpPr>
          <p:cNvPr id="3" name="Content Placeholder 2">
            <a:extLst>
              <a:ext uri="{FF2B5EF4-FFF2-40B4-BE49-F238E27FC236}">
                <a16:creationId xmlns:a16="http://schemas.microsoft.com/office/drawing/2014/main" id="{C8A732FB-3CC2-D317-5AA1-74A4C1B6BDCA}"/>
              </a:ext>
            </a:extLst>
          </p:cNvPr>
          <p:cNvSpPr>
            <a:spLocks noGrp="1"/>
          </p:cNvSpPr>
          <p:nvPr>
            <p:ph idx="1"/>
          </p:nvPr>
        </p:nvSpPr>
        <p:spPr>
          <a:xfrm>
            <a:off x="550653" y="1825625"/>
            <a:ext cx="10803147" cy="4463591"/>
          </a:xfrm>
        </p:spPr>
        <p:txBody>
          <a:bodyPr vert="horz" lIns="91440" tIns="45720" rIns="91440" bIns="45720" rtlCol="0" anchor="t">
            <a:noAutofit/>
          </a:bodyPr>
          <a:lstStyle/>
          <a:p>
            <a:r>
              <a:rPr lang="en-US" sz="2400" b="1" dirty="0">
                <a:solidFill>
                  <a:srgbClr val="7030A0"/>
                </a:solidFill>
                <a:latin typeface="Corbel"/>
                <a:ea typeface="+mn-lt"/>
                <a:cs typeface="+mn-lt"/>
              </a:rPr>
              <a:t>In the </a:t>
            </a:r>
            <a:r>
              <a:rPr lang="en-US" sz="2400" b="1" dirty="0">
                <a:solidFill>
                  <a:srgbClr val="7030A0"/>
                </a:solidFill>
                <a:latin typeface="Corbel"/>
                <a:ea typeface="+mn-lt"/>
                <a:cs typeface="+mn-lt"/>
                <a:hlinkClick r:id="rId2">
                  <a:extLst>
                    <a:ext uri="{A12FA001-AC4F-418D-AE19-62706E023703}">
                      <ahyp:hlinkClr xmlns:ahyp="http://schemas.microsoft.com/office/drawing/2018/hyperlinkcolor" val="tx"/>
                    </a:ext>
                  </a:extLst>
                </a:hlinkClick>
              </a:rPr>
              <a:t>Christian religion</a:t>
            </a:r>
            <a:r>
              <a:rPr lang="en-US" sz="2400" b="1" dirty="0">
                <a:solidFill>
                  <a:srgbClr val="7030A0"/>
                </a:solidFill>
                <a:latin typeface="Corbel"/>
                <a:ea typeface="+mn-lt"/>
                <a:cs typeface="+mn-lt"/>
              </a:rPr>
              <a:t>, the Trinity is the most known </a:t>
            </a:r>
            <a:r>
              <a:rPr lang="en-US" sz="2400" b="1" dirty="0">
                <a:solidFill>
                  <a:srgbClr val="7030A0"/>
                </a:solidFill>
                <a:latin typeface="Corbel"/>
                <a:ea typeface="+mn-lt"/>
                <a:cs typeface="+mn-lt"/>
                <a:hlinkClick r:id="rId3">
                  <a:extLst>
                    <a:ext uri="{A12FA001-AC4F-418D-AE19-62706E023703}">
                      <ahyp:hlinkClr xmlns:ahyp="http://schemas.microsoft.com/office/drawing/2018/hyperlinkcolor" val="tx"/>
                    </a:ext>
                  </a:extLst>
                </a:hlinkClick>
              </a:rPr>
              <a:t>doctrine</a:t>
            </a:r>
            <a:r>
              <a:rPr lang="en-US" sz="2400" b="1" dirty="0">
                <a:solidFill>
                  <a:srgbClr val="7030A0"/>
                </a:solidFill>
                <a:latin typeface="Corbel"/>
                <a:ea typeface="+mn-lt"/>
                <a:cs typeface="+mn-lt"/>
              </a:rPr>
              <a:t> about the nature of </a:t>
            </a:r>
            <a:r>
              <a:rPr lang="en-US" sz="2400" b="1" dirty="0">
                <a:solidFill>
                  <a:srgbClr val="7030A0"/>
                </a:solidFill>
                <a:latin typeface="Corbel"/>
                <a:ea typeface="+mn-lt"/>
                <a:cs typeface="+mn-lt"/>
                <a:hlinkClick r:id="rId4">
                  <a:extLst>
                    <a:ext uri="{A12FA001-AC4F-418D-AE19-62706E023703}">
                      <ahyp:hlinkClr xmlns:ahyp="http://schemas.microsoft.com/office/drawing/2018/hyperlinkcolor" val="tx"/>
                    </a:ext>
                  </a:extLst>
                </a:hlinkClick>
              </a:rPr>
              <a:t>God</a:t>
            </a:r>
            <a:r>
              <a:rPr lang="en-US" sz="2400" b="1" dirty="0">
                <a:solidFill>
                  <a:srgbClr val="7030A0"/>
                </a:solidFill>
                <a:latin typeface="Corbel"/>
                <a:ea typeface="+mn-lt"/>
                <a:cs typeface="+mn-lt"/>
              </a:rPr>
              <a:t> in most Christian churches. This </a:t>
            </a:r>
            <a:r>
              <a:rPr lang="en-US" sz="2400" b="1" dirty="0">
                <a:solidFill>
                  <a:srgbClr val="7030A0"/>
                </a:solidFill>
                <a:latin typeface="Corbel"/>
                <a:ea typeface="+mn-lt"/>
                <a:cs typeface="+mn-lt"/>
                <a:hlinkClick r:id="rId5">
                  <a:extLst>
                    <a:ext uri="{A12FA001-AC4F-418D-AE19-62706E023703}">
                      <ahyp:hlinkClr xmlns:ahyp="http://schemas.microsoft.com/office/drawing/2018/hyperlinkcolor" val="tx"/>
                    </a:ext>
                  </a:extLst>
                </a:hlinkClick>
              </a:rPr>
              <a:t>idea</a:t>
            </a:r>
            <a:r>
              <a:rPr lang="en-US" sz="2400" b="1" dirty="0">
                <a:solidFill>
                  <a:srgbClr val="7030A0"/>
                </a:solidFill>
                <a:latin typeface="Corbel"/>
                <a:ea typeface="+mn-lt"/>
                <a:cs typeface="+mn-lt"/>
              </a:rPr>
              <a:t> is used to explain that three distinct divine </a:t>
            </a:r>
            <a:r>
              <a:rPr lang="en-US" sz="2400" b="1" i="1" dirty="0">
                <a:solidFill>
                  <a:srgbClr val="7030A0"/>
                </a:solidFill>
                <a:latin typeface="Corbel"/>
                <a:ea typeface="+mn-lt"/>
                <a:cs typeface="+mn-lt"/>
              </a:rPr>
              <a:t>persons</a:t>
            </a:r>
            <a:r>
              <a:rPr lang="en-US" sz="2400" b="1" dirty="0">
                <a:solidFill>
                  <a:srgbClr val="7030A0"/>
                </a:solidFill>
                <a:latin typeface="Corbel"/>
                <a:ea typeface="+mn-lt"/>
                <a:cs typeface="+mn-lt"/>
              </a:rPr>
              <a:t>—</a:t>
            </a:r>
            <a:r>
              <a:rPr lang="en-US" sz="2400" b="1" dirty="0">
                <a:solidFill>
                  <a:srgbClr val="7030A0"/>
                </a:solidFill>
                <a:latin typeface="Corbel"/>
                <a:ea typeface="+mn-lt"/>
                <a:cs typeface="+mn-lt"/>
                <a:hlinkClick r:id="rId6">
                  <a:extLst>
                    <a:ext uri="{A12FA001-AC4F-418D-AE19-62706E023703}">
                      <ahyp:hlinkClr xmlns:ahyp="http://schemas.microsoft.com/office/drawing/2018/hyperlinkcolor" val="tx"/>
                    </a:ext>
                  </a:extLst>
                </a:hlinkClick>
              </a:rPr>
              <a:t>God the Father</a:t>
            </a:r>
            <a:r>
              <a:rPr lang="en-US" sz="2400" b="1" dirty="0">
                <a:solidFill>
                  <a:srgbClr val="7030A0"/>
                </a:solidFill>
                <a:latin typeface="Corbel"/>
                <a:ea typeface="+mn-lt"/>
                <a:cs typeface="+mn-lt"/>
              </a:rPr>
              <a:t>, </a:t>
            </a:r>
            <a:r>
              <a:rPr lang="en-US" sz="2400" b="1" dirty="0">
                <a:solidFill>
                  <a:srgbClr val="7030A0"/>
                </a:solidFill>
                <a:latin typeface="Corbel"/>
                <a:ea typeface="+mn-lt"/>
                <a:cs typeface="+mn-lt"/>
                <a:hlinkClick r:id="rId7">
                  <a:extLst>
                    <a:ext uri="{A12FA001-AC4F-418D-AE19-62706E023703}">
                      <ahyp:hlinkClr xmlns:ahyp="http://schemas.microsoft.com/office/drawing/2018/hyperlinkcolor" val="tx"/>
                    </a:ext>
                  </a:extLst>
                </a:hlinkClick>
              </a:rPr>
              <a:t>God the Son</a:t>
            </a:r>
            <a:r>
              <a:rPr lang="en-US" sz="2400" b="1" dirty="0">
                <a:solidFill>
                  <a:srgbClr val="7030A0"/>
                </a:solidFill>
                <a:latin typeface="Corbel"/>
                <a:ea typeface="+mn-lt"/>
                <a:cs typeface="+mn-lt"/>
              </a:rPr>
              <a:t> </a:t>
            </a:r>
            <a:r>
              <a:rPr lang="en-US" sz="2400" b="1" dirty="0">
                <a:solidFill>
                  <a:srgbClr val="7030A0"/>
                </a:solidFill>
                <a:latin typeface="Corbel"/>
                <a:ea typeface="+mn-lt"/>
                <a:cs typeface="+mn-lt"/>
                <a:hlinkClick r:id="rId8">
                  <a:extLst>
                    <a:ext uri="{A12FA001-AC4F-418D-AE19-62706E023703}">
                      <ahyp:hlinkClr xmlns:ahyp="http://schemas.microsoft.com/office/drawing/2018/hyperlinkcolor" val="tx"/>
                    </a:ext>
                  </a:extLst>
                </a:hlinkClick>
              </a:rPr>
              <a:t>Jesus Christ</a:t>
            </a:r>
            <a:r>
              <a:rPr lang="en-US" sz="2400" b="1" dirty="0">
                <a:solidFill>
                  <a:srgbClr val="7030A0"/>
                </a:solidFill>
                <a:latin typeface="Corbel"/>
                <a:ea typeface="+mn-lt"/>
                <a:cs typeface="+mn-lt"/>
              </a:rPr>
              <a:t>, and </a:t>
            </a:r>
            <a:r>
              <a:rPr lang="en-US" sz="2400" b="1" dirty="0">
                <a:solidFill>
                  <a:srgbClr val="7030A0"/>
                </a:solidFill>
                <a:latin typeface="Corbel"/>
                <a:ea typeface="+mn-lt"/>
                <a:cs typeface="+mn-lt"/>
                <a:hlinkClick r:id="rId9">
                  <a:extLst>
                    <a:ext uri="{A12FA001-AC4F-418D-AE19-62706E023703}">
                      <ahyp:hlinkClr xmlns:ahyp="http://schemas.microsoft.com/office/drawing/2018/hyperlinkcolor" val="tx"/>
                    </a:ext>
                  </a:extLst>
                </a:hlinkClick>
              </a:rPr>
              <a:t>God the Holy Spirit</a:t>
            </a:r>
            <a:r>
              <a:rPr lang="en-US" sz="2400" b="1" dirty="0">
                <a:solidFill>
                  <a:srgbClr val="7030A0"/>
                </a:solidFill>
                <a:latin typeface="Corbel"/>
                <a:ea typeface="+mn-lt"/>
                <a:cs typeface="+mn-lt"/>
              </a:rPr>
              <a:t>—are of the same essence (</a:t>
            </a:r>
            <a:r>
              <a:rPr lang="en-US" sz="2400" b="1" i="1" dirty="0">
                <a:solidFill>
                  <a:srgbClr val="7030A0"/>
                </a:solidFill>
                <a:latin typeface="Corbel"/>
                <a:ea typeface="+mn-lt"/>
                <a:cs typeface="+mn-lt"/>
                <a:hlinkClick r:id="rId10">
                  <a:extLst>
                    <a:ext uri="{A12FA001-AC4F-418D-AE19-62706E023703}">
                      <ahyp:hlinkClr xmlns:ahyp="http://schemas.microsoft.com/office/drawing/2018/hyperlinkcolor" val="tx"/>
                    </a:ext>
                  </a:extLst>
                </a:hlinkClick>
              </a:rPr>
              <a:t>homoousion</a:t>
            </a:r>
            <a:r>
              <a:rPr lang="en-US" sz="2400" b="1" dirty="0">
                <a:solidFill>
                  <a:srgbClr val="7030A0"/>
                </a:solidFill>
                <a:latin typeface="Corbel"/>
                <a:ea typeface="+mn-lt"/>
                <a:cs typeface="+mn-lt"/>
              </a:rPr>
              <a:t>), share the same qualities, and are therefore </a:t>
            </a:r>
            <a:r>
              <a:rPr lang="en-US" sz="2400" b="1" dirty="0">
                <a:solidFill>
                  <a:srgbClr val="7030A0"/>
                </a:solidFill>
                <a:latin typeface="Corbel"/>
                <a:ea typeface="+mn-lt"/>
                <a:cs typeface="+mn-lt"/>
                <a:hlinkClick r:id="rId11">
                  <a:extLst>
                    <a:ext uri="{A12FA001-AC4F-418D-AE19-62706E023703}">
                      <ahyp:hlinkClr xmlns:ahyp="http://schemas.microsoft.com/office/drawing/2018/hyperlinkcolor" val="tx"/>
                    </a:ext>
                  </a:extLst>
                </a:hlinkClick>
              </a:rPr>
              <a:t>One God</a:t>
            </a:r>
            <a:r>
              <a:rPr lang="en-US" sz="2400" b="1" dirty="0">
                <a:solidFill>
                  <a:srgbClr val="7030A0"/>
                </a:solidFill>
                <a:latin typeface="Corbel"/>
                <a:ea typeface="+mn-lt"/>
                <a:cs typeface="+mn-lt"/>
              </a:rPr>
              <a:t>.</a:t>
            </a:r>
            <a:endParaRPr lang="en-US" sz="2400" b="1">
              <a:solidFill>
                <a:srgbClr val="7030A0"/>
              </a:solidFill>
              <a:latin typeface="Corbel"/>
            </a:endParaRPr>
          </a:p>
          <a:p>
            <a:r>
              <a:rPr lang="en-US" sz="2400" b="1" dirty="0">
                <a:solidFill>
                  <a:srgbClr val="7030A0"/>
                </a:solidFill>
                <a:latin typeface="Corbel"/>
                <a:ea typeface="+mn-lt"/>
                <a:cs typeface="+mn-lt"/>
              </a:rPr>
              <a:t>Each person in the Trinity has the same qualities as God because they are each fully God; no other member is less God than the other. Because God is uncreated and has always existed, this also applies to them.</a:t>
            </a:r>
            <a:endParaRPr lang="en-US" sz="2400" b="1" dirty="0">
              <a:solidFill>
                <a:srgbClr val="7030A0"/>
              </a:solidFill>
              <a:latin typeface="Corbel"/>
            </a:endParaRPr>
          </a:p>
          <a:p>
            <a:r>
              <a:rPr lang="en-US" sz="2400" b="1" dirty="0">
                <a:solidFill>
                  <a:srgbClr val="7030A0"/>
                </a:solidFill>
                <a:latin typeface="Corbel"/>
                <a:ea typeface="Roboto"/>
                <a:cs typeface="Roboto"/>
              </a:rPr>
              <a:t>The word "Trinity" comes from the Latin word "</a:t>
            </a:r>
            <a:r>
              <a:rPr lang="en-US" sz="2400" b="1" err="1">
                <a:solidFill>
                  <a:srgbClr val="7030A0"/>
                </a:solidFill>
                <a:latin typeface="Corbel"/>
                <a:ea typeface="Roboto"/>
                <a:cs typeface="Roboto"/>
              </a:rPr>
              <a:t>Trinitas</a:t>
            </a:r>
            <a:r>
              <a:rPr lang="en-US" sz="2400" b="1" dirty="0">
                <a:solidFill>
                  <a:srgbClr val="7030A0"/>
                </a:solidFill>
                <a:latin typeface="Corbel"/>
                <a:ea typeface="Roboto"/>
                <a:cs typeface="Roboto"/>
              </a:rPr>
              <a:t>", meaning "the number three". The corresponding word in Greek is "</a:t>
            </a:r>
            <a:r>
              <a:rPr lang="en-US" sz="2400" b="1" err="1">
                <a:solidFill>
                  <a:srgbClr val="7030A0"/>
                </a:solidFill>
                <a:latin typeface="Corbel"/>
                <a:ea typeface="Roboto"/>
                <a:cs typeface="Roboto"/>
              </a:rPr>
              <a:t>Τριάς</a:t>
            </a:r>
            <a:r>
              <a:rPr lang="en-US" sz="2400" b="1" dirty="0">
                <a:solidFill>
                  <a:srgbClr val="7030A0"/>
                </a:solidFill>
                <a:latin typeface="Corbel"/>
                <a:ea typeface="Roboto"/>
                <a:cs typeface="Roboto"/>
              </a:rPr>
              <a:t>" (Trias), meaning "a set of three" or "the number three". The word trinity is derived from the Platonic term </a:t>
            </a:r>
            <a:r>
              <a:rPr lang="en-US" sz="2400" b="1" err="1">
                <a:solidFill>
                  <a:srgbClr val="7030A0"/>
                </a:solidFill>
                <a:latin typeface="Corbel"/>
                <a:ea typeface="Roboto"/>
                <a:cs typeface="Roboto"/>
              </a:rPr>
              <a:t>trias</a:t>
            </a:r>
            <a:r>
              <a:rPr lang="en-US" sz="2400" b="1" dirty="0">
                <a:solidFill>
                  <a:srgbClr val="7030A0"/>
                </a:solidFill>
                <a:latin typeface="Corbel"/>
                <a:ea typeface="Roboto"/>
                <a:cs typeface="Roboto"/>
              </a:rPr>
              <a:t> meaning three, and is philosophical in origin.</a:t>
            </a:r>
            <a:endParaRPr lang="en-US" sz="2400" b="1" dirty="0">
              <a:solidFill>
                <a:srgbClr val="7030A0"/>
              </a:solidFill>
              <a:latin typeface="Corbel"/>
            </a:endParaRPr>
          </a:p>
        </p:txBody>
      </p:sp>
    </p:spTree>
    <p:extLst>
      <p:ext uri="{BB962C8B-B14F-4D97-AF65-F5344CB8AC3E}">
        <p14:creationId xmlns:p14="http://schemas.microsoft.com/office/powerpoint/2010/main" val="50327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396D-1887-A9F7-9DCD-CE24BF7F9009}"/>
              </a:ext>
            </a:extLst>
          </p:cNvPr>
          <p:cNvSpPr>
            <a:spLocks noGrp="1"/>
          </p:cNvSpPr>
          <p:nvPr>
            <p:ph type="title"/>
          </p:nvPr>
        </p:nvSpPr>
        <p:spPr/>
        <p:txBody>
          <a:bodyPr/>
          <a:lstStyle/>
          <a:p>
            <a:r>
              <a:rPr lang="en-US" dirty="0">
                <a:solidFill>
                  <a:srgbClr val="00B050"/>
                </a:solidFill>
                <a:cs typeface="Aharoni"/>
              </a:rPr>
              <a:t>Why balance the concept of Trinity?</a:t>
            </a:r>
            <a:endParaRPr lang="en-US" dirty="0">
              <a:solidFill>
                <a:srgbClr val="00B050"/>
              </a:solidFill>
            </a:endParaRPr>
          </a:p>
        </p:txBody>
      </p:sp>
      <p:pic>
        <p:nvPicPr>
          <p:cNvPr id="5" name="Picture 4">
            <a:extLst>
              <a:ext uri="{FF2B5EF4-FFF2-40B4-BE49-F238E27FC236}">
                <a16:creationId xmlns:a16="http://schemas.microsoft.com/office/drawing/2014/main" id="{8000075A-36FE-AF1B-7134-A51C82C81A45}"/>
              </a:ext>
            </a:extLst>
          </p:cNvPr>
          <p:cNvPicPr>
            <a:picLocks noChangeAspect="1"/>
          </p:cNvPicPr>
          <p:nvPr/>
        </p:nvPicPr>
        <p:blipFill>
          <a:blip r:embed="rId2"/>
          <a:stretch>
            <a:fillRect/>
          </a:stretch>
        </p:blipFill>
        <p:spPr>
          <a:xfrm>
            <a:off x="7846623" y="1305284"/>
            <a:ext cx="4147509" cy="5210714"/>
          </a:xfrm>
          <a:prstGeom prst="rect">
            <a:avLst/>
          </a:prstGeom>
        </p:spPr>
      </p:pic>
      <p:sp>
        <p:nvSpPr>
          <p:cNvPr id="6" name="TextBox 5">
            <a:extLst>
              <a:ext uri="{FF2B5EF4-FFF2-40B4-BE49-F238E27FC236}">
                <a16:creationId xmlns:a16="http://schemas.microsoft.com/office/drawing/2014/main" id="{3CD7082D-1A35-5141-B30A-A3327D9FB541}"/>
              </a:ext>
            </a:extLst>
          </p:cNvPr>
          <p:cNvSpPr txBox="1"/>
          <p:nvPr/>
        </p:nvSpPr>
        <p:spPr>
          <a:xfrm>
            <a:off x="839767" y="1298210"/>
            <a:ext cx="6783238"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0000"/>
                </a:solidFill>
                <a:latin typeface="Mystical Woods Rough Script"/>
              </a:rPr>
              <a:t>For me the Trinity means body, mind &amp; spirit....to find balance in all 3 aspects of me helps me grow &amp; thrive....</a:t>
            </a:r>
          </a:p>
          <a:p>
            <a:r>
              <a:rPr lang="en-US" b="1" dirty="0">
                <a:solidFill>
                  <a:srgbClr val="FF0000"/>
                </a:solidFill>
                <a:latin typeface="Mystical Woods Rough Script"/>
                <a:ea typeface="Roboto"/>
                <a:cs typeface="Roboto"/>
              </a:rPr>
              <a:t>The Celtic triple spiral, also known as the triskele, represents balance, harmony, and continual motion. It is found in ancient carvings, such as Newgrange in Ireland, dating back to 2500 BC. The triskele consists of three interconnected spirals or three bent human legs radiating from a center, creating a threefold rotational </a:t>
            </a:r>
            <a:r>
              <a:rPr lang="en-US" b="1" err="1">
                <a:solidFill>
                  <a:srgbClr val="FF0000"/>
                </a:solidFill>
                <a:latin typeface="Mystical Woods Rough Script"/>
                <a:ea typeface="Roboto"/>
                <a:cs typeface="Roboto"/>
              </a:rPr>
              <a:t>symmetry</a:t>
            </a:r>
            <a:r>
              <a:rPr lang="en-US" b="1" err="1">
                <a:solidFill>
                  <a:srgbClr val="FF0000"/>
                </a:solidFill>
                <a:latin typeface="Mystical Woods Rough Script"/>
              </a:rPr>
              <a:t>ic</a:t>
            </a:r>
            <a:r>
              <a:rPr lang="en-US" b="1" dirty="0">
                <a:solidFill>
                  <a:srgbClr val="FF0000"/>
                </a:solidFill>
                <a:latin typeface="Mystical Woods Rough Script"/>
              </a:rPr>
              <a:t> image of trinity &amp; is still used as a healing symbol</a:t>
            </a:r>
          </a:p>
          <a:p>
            <a:r>
              <a:rPr lang="en-US" b="1" dirty="0">
                <a:solidFill>
                  <a:srgbClr val="FF0000"/>
                </a:solidFill>
                <a:latin typeface="Mystical Woods Rough Script"/>
              </a:rPr>
              <a:t>We will look at each aspect in ways to find balance in</a:t>
            </a:r>
            <a:r>
              <a:rPr lang="en-US" dirty="0">
                <a:solidFill>
                  <a:srgbClr val="FF0000"/>
                </a:solidFill>
                <a:latin typeface="Mystical Woods Rough Script"/>
              </a:rPr>
              <a:t> each one</a:t>
            </a:r>
          </a:p>
        </p:txBody>
      </p:sp>
      <p:pic>
        <p:nvPicPr>
          <p:cNvPr id="7" name="Picture 6">
            <a:extLst>
              <a:ext uri="{FF2B5EF4-FFF2-40B4-BE49-F238E27FC236}">
                <a16:creationId xmlns:a16="http://schemas.microsoft.com/office/drawing/2014/main" id="{70BEEDAF-4DA1-380A-3447-AAD5019F76D4}"/>
              </a:ext>
            </a:extLst>
          </p:cNvPr>
          <p:cNvPicPr>
            <a:picLocks noChangeAspect="1"/>
          </p:cNvPicPr>
          <p:nvPr/>
        </p:nvPicPr>
        <p:blipFill>
          <a:blip r:embed="rId3"/>
          <a:stretch>
            <a:fillRect/>
          </a:stretch>
        </p:blipFill>
        <p:spPr>
          <a:xfrm>
            <a:off x="3963119" y="4805632"/>
            <a:ext cx="2971800" cy="1905000"/>
          </a:xfrm>
          <a:prstGeom prst="rect">
            <a:avLst/>
          </a:prstGeom>
        </p:spPr>
      </p:pic>
      <p:sp>
        <p:nvSpPr>
          <p:cNvPr id="9" name="Content Placeholder 8">
            <a:extLst>
              <a:ext uri="{FF2B5EF4-FFF2-40B4-BE49-F238E27FC236}">
                <a16:creationId xmlns:a16="http://schemas.microsoft.com/office/drawing/2014/main" id="{BA2812C5-C421-3764-5A7E-8112B6584C06}"/>
              </a:ext>
            </a:extLst>
          </p:cNvPr>
          <p:cNvSpPr>
            <a:spLocks noGrp="1"/>
          </p:cNvSpPr>
          <p:nvPr>
            <p:ph idx="1"/>
          </p:nvPr>
        </p:nvSpPr>
        <p:spPr>
          <a:xfrm>
            <a:off x="-10063" y="502908"/>
            <a:ext cx="8028316" cy="3859742"/>
          </a:xfrm>
        </p:spPr>
        <p:txBody>
          <a:bodyPr/>
          <a:lstStyle/>
          <a:p>
            <a:endParaRPr lang="en-US"/>
          </a:p>
        </p:txBody>
      </p:sp>
    </p:spTree>
    <p:extLst>
      <p:ext uri="{BB962C8B-B14F-4D97-AF65-F5344CB8AC3E}">
        <p14:creationId xmlns:p14="http://schemas.microsoft.com/office/powerpoint/2010/main" val="3401240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94398-93F1-4E5A-2DB1-6AEC28BA353A}"/>
              </a:ext>
            </a:extLst>
          </p:cNvPr>
          <p:cNvSpPr>
            <a:spLocks noGrp="1"/>
          </p:cNvSpPr>
          <p:nvPr>
            <p:ph type="title"/>
          </p:nvPr>
        </p:nvSpPr>
        <p:spPr/>
        <p:txBody>
          <a:bodyPr/>
          <a:lstStyle/>
          <a:p>
            <a:r>
              <a:rPr lang="en-US" dirty="0">
                <a:solidFill>
                  <a:srgbClr val="FF0000"/>
                </a:solidFill>
                <a:cs typeface="Aharoni"/>
              </a:rPr>
              <a:t>Other </a:t>
            </a:r>
            <a:r>
              <a:rPr lang="en-US" err="1">
                <a:solidFill>
                  <a:srgbClr val="FF0000"/>
                </a:solidFill>
                <a:cs typeface="Aharoni"/>
              </a:rPr>
              <a:t>Celetic</a:t>
            </a:r>
            <a:r>
              <a:rPr lang="en-US" dirty="0">
                <a:solidFill>
                  <a:srgbClr val="FF0000"/>
                </a:solidFill>
                <a:cs typeface="Aharoni"/>
              </a:rPr>
              <a:t> images of the trinity....</a:t>
            </a:r>
            <a:endParaRPr lang="en-US" dirty="0">
              <a:solidFill>
                <a:srgbClr val="FF0000"/>
              </a:solidFill>
            </a:endParaRPr>
          </a:p>
        </p:txBody>
      </p:sp>
      <p:sp>
        <p:nvSpPr>
          <p:cNvPr id="3" name="Content Placeholder 2">
            <a:extLst>
              <a:ext uri="{FF2B5EF4-FFF2-40B4-BE49-F238E27FC236}">
                <a16:creationId xmlns:a16="http://schemas.microsoft.com/office/drawing/2014/main" id="{589915D2-6398-5DC7-5B6C-824DBAC2518A}"/>
              </a:ext>
            </a:extLst>
          </p:cNvPr>
          <p:cNvSpPr>
            <a:spLocks noGrp="1"/>
          </p:cNvSpPr>
          <p:nvPr>
            <p:ph idx="1"/>
          </p:nvPr>
        </p:nvSpPr>
        <p:spPr/>
        <p:txBody>
          <a:bodyPr vert="horz" lIns="91440" tIns="45720" rIns="91440" bIns="45720" rtlCol="0" anchor="t">
            <a:normAutofit/>
          </a:bodyPr>
          <a:lstStyle/>
          <a:p>
            <a:r>
              <a:rPr lang="en-US" sz="1800" u="sng" dirty="0">
                <a:solidFill>
                  <a:srgbClr val="00B050"/>
                </a:solidFill>
                <a:latin typeface="Algerian"/>
                <a:ea typeface="+mn-lt"/>
                <a:cs typeface="+mn-lt"/>
                <a:hlinkClick r:id="rId2">
                  <a:extLst>
                    <a:ext uri="{A12FA001-AC4F-418D-AE19-62706E023703}">
                      <ahyp:hlinkClr xmlns:ahyp="http://schemas.microsoft.com/office/drawing/2018/hyperlinkcolor" val="tx"/>
                    </a:ext>
                  </a:extLst>
                </a:hlinkClick>
              </a:rPr>
              <a:t>The </a:t>
            </a:r>
            <a:r>
              <a:rPr lang="en-US" sz="1800" b="1" u="sng" dirty="0">
                <a:solidFill>
                  <a:srgbClr val="00B050"/>
                </a:solidFill>
                <a:latin typeface="Algerian"/>
                <a:ea typeface="+mn-lt"/>
                <a:cs typeface="+mn-lt"/>
                <a:hlinkClick r:id="rId2">
                  <a:extLst>
                    <a:ext uri="{A12FA001-AC4F-418D-AE19-62706E023703}">
                      <ahyp:hlinkClr xmlns:ahyp="http://schemas.microsoft.com/office/drawing/2018/hyperlinkcolor" val="tx"/>
                    </a:ext>
                  </a:extLst>
                </a:hlinkClick>
              </a:rPr>
              <a:t>Trinity Knot</a:t>
            </a:r>
            <a:r>
              <a:rPr lang="en-US" sz="1800" u="sng" dirty="0">
                <a:solidFill>
                  <a:srgbClr val="00B050"/>
                </a:solidFill>
                <a:latin typeface="Algerian"/>
                <a:ea typeface="+mn-lt"/>
                <a:cs typeface="+mn-lt"/>
                <a:hlinkClick r:id="rId2">
                  <a:extLst>
                    <a:ext uri="{A12FA001-AC4F-418D-AE19-62706E023703}">
                      <ahyp:hlinkClr xmlns:ahyp="http://schemas.microsoft.com/office/drawing/2018/hyperlinkcolor" val="tx"/>
                    </a:ext>
                  </a:extLst>
                </a:hlinkClick>
              </a:rPr>
              <a:t>, also known as the </a:t>
            </a:r>
            <a:r>
              <a:rPr lang="en-US" sz="1800" b="1" u="sng" dirty="0">
                <a:solidFill>
                  <a:srgbClr val="00B050"/>
                </a:solidFill>
                <a:latin typeface="Algerian"/>
                <a:ea typeface="+mn-lt"/>
                <a:cs typeface="+mn-lt"/>
                <a:hlinkClick r:id="rId2">
                  <a:extLst>
                    <a:ext uri="{A12FA001-AC4F-418D-AE19-62706E023703}">
                      <ahyp:hlinkClr xmlns:ahyp="http://schemas.microsoft.com/office/drawing/2018/hyperlinkcolor" val="tx"/>
                    </a:ext>
                  </a:extLst>
                </a:hlinkClick>
              </a:rPr>
              <a:t>Celtic Trinity Knot or Triquetra</a:t>
            </a:r>
            <a:r>
              <a:rPr lang="en-US" sz="1800" u="sng" dirty="0">
                <a:solidFill>
                  <a:srgbClr val="00B050"/>
                </a:solidFill>
                <a:latin typeface="Algerian"/>
                <a:ea typeface="+mn-lt"/>
                <a:cs typeface="+mn-lt"/>
                <a:hlinkClick r:id="rId2">
                  <a:extLst>
                    <a:ext uri="{A12FA001-AC4F-418D-AE19-62706E023703}">
                      <ahyp:hlinkClr xmlns:ahyp="http://schemas.microsoft.com/office/drawing/2018/hyperlinkcolor" val="tx"/>
                    </a:ext>
                  </a:extLst>
                </a:hlinkClick>
              </a:rPr>
              <a:t>, is a </a:t>
            </a:r>
            <a:r>
              <a:rPr lang="en-US" sz="1800" b="1" u="sng" dirty="0">
                <a:solidFill>
                  <a:srgbClr val="00B050"/>
                </a:solidFill>
                <a:latin typeface="Algerian"/>
                <a:ea typeface="+mn-lt"/>
                <a:cs typeface="+mn-lt"/>
                <a:hlinkClick r:id="rId2">
                  <a:extLst>
                    <a:ext uri="{A12FA001-AC4F-418D-AE19-62706E023703}">
                      <ahyp:hlinkClr xmlns:ahyp="http://schemas.microsoft.com/office/drawing/2018/hyperlinkcolor" val="tx"/>
                    </a:ext>
                  </a:extLst>
                </a:hlinkClick>
              </a:rPr>
              <a:t>mystical Celtic symbol</a:t>
            </a:r>
            <a:r>
              <a:rPr lang="en-US" sz="1800" b="1" baseline="30000" dirty="0">
                <a:solidFill>
                  <a:srgbClr val="00B050"/>
                </a:solidFill>
                <a:latin typeface="Algerian"/>
                <a:ea typeface="+mn-lt"/>
                <a:cs typeface="+mn-lt"/>
                <a:hlinkClick r:id="rId2">
                  <a:extLst>
                    <a:ext uri="{A12FA001-AC4F-418D-AE19-62706E023703}">
                      <ahyp:hlinkClr xmlns:ahyp="http://schemas.microsoft.com/office/drawing/2018/hyperlinkcolor" val="tx"/>
                    </a:ext>
                  </a:extLst>
                </a:hlinkClick>
              </a:rPr>
              <a:t>1</a:t>
            </a:r>
            <a:r>
              <a:rPr lang="en-US" sz="1800" b="1" baseline="30000" dirty="0">
                <a:solidFill>
                  <a:srgbClr val="00B050"/>
                </a:solidFill>
                <a:latin typeface="Algerian"/>
                <a:ea typeface="+mn-lt"/>
                <a:cs typeface="+mn-lt"/>
                <a:hlinkClick r:id="rId3">
                  <a:extLst>
                    <a:ext uri="{A12FA001-AC4F-418D-AE19-62706E023703}">
                      <ahyp:hlinkClr xmlns:ahyp="http://schemas.microsoft.com/office/drawing/2018/hyperlinkcolor" val="tx"/>
                    </a:ext>
                  </a:extLst>
                </a:hlinkClick>
              </a:rPr>
              <a:t>2</a:t>
            </a:r>
            <a:r>
              <a:rPr lang="en-US" sz="1800" b="1" baseline="30000" dirty="0">
                <a:solidFill>
                  <a:srgbClr val="00B050"/>
                </a:solidFill>
                <a:latin typeface="Algerian"/>
                <a:ea typeface="+mn-lt"/>
                <a:cs typeface="+mn-lt"/>
                <a:hlinkClick r:id="rId2">
                  <a:extLst>
                    <a:ext uri="{A12FA001-AC4F-418D-AE19-62706E023703}">
                      <ahyp:hlinkClr xmlns:ahyp="http://schemas.microsoft.com/office/drawing/2018/hyperlinkcolor" val="tx"/>
                    </a:ext>
                  </a:extLst>
                </a:hlinkClick>
              </a:rPr>
              <a:t>3</a:t>
            </a:r>
            <a:r>
              <a:rPr lang="en-US" sz="1800" dirty="0">
                <a:solidFill>
                  <a:srgbClr val="00B050"/>
                </a:solidFill>
                <a:latin typeface="Algerian"/>
                <a:ea typeface="+mn-lt"/>
                <a:cs typeface="+mn-lt"/>
              </a:rPr>
              <a:t>. </a:t>
            </a:r>
            <a:r>
              <a:rPr lang="en-US" sz="1800" dirty="0">
                <a:solidFill>
                  <a:srgbClr val="00B050"/>
                </a:solidFill>
                <a:latin typeface="Algerian"/>
                <a:ea typeface="+mn-lt"/>
                <a:cs typeface="+mn-lt"/>
                <a:hlinkClick r:id="rId2">
                  <a:extLst>
                    <a:ext uri="{A12FA001-AC4F-418D-AE19-62706E023703}">
                      <ahyp:hlinkClr xmlns:ahyp="http://schemas.microsoft.com/office/drawing/2018/hyperlinkcolor" val="tx"/>
                    </a:ext>
                  </a:extLst>
                </a:hlinkClick>
              </a:rPr>
              <a:t>It represents the power of three, a sacred number in both Pagan and Christian traditions</a:t>
            </a:r>
            <a:r>
              <a:rPr lang="en-US" sz="1800" b="1" baseline="30000" dirty="0">
                <a:solidFill>
                  <a:srgbClr val="00B050"/>
                </a:solidFill>
                <a:latin typeface="Algerian"/>
                <a:ea typeface="+mn-lt"/>
                <a:cs typeface="+mn-lt"/>
                <a:hlinkClick r:id="rId2">
                  <a:extLst>
                    <a:ext uri="{A12FA001-AC4F-418D-AE19-62706E023703}">
                      <ahyp:hlinkClr xmlns:ahyp="http://schemas.microsoft.com/office/drawing/2018/hyperlinkcolor" val="tx"/>
                    </a:ext>
                  </a:extLst>
                </a:hlinkClick>
              </a:rPr>
              <a:t>13</a:t>
            </a:r>
            <a:r>
              <a:rPr lang="en-US" sz="1800" dirty="0">
                <a:solidFill>
                  <a:srgbClr val="00B050"/>
                </a:solidFill>
                <a:latin typeface="Algerian"/>
                <a:ea typeface="+mn-lt"/>
                <a:cs typeface="+mn-lt"/>
              </a:rPr>
              <a:t>. </a:t>
            </a:r>
            <a:r>
              <a:rPr lang="en-US" sz="1800" dirty="0">
                <a:solidFill>
                  <a:srgbClr val="00B050"/>
                </a:solidFill>
                <a:latin typeface="Algerian"/>
                <a:ea typeface="+mn-lt"/>
                <a:cs typeface="+mn-lt"/>
                <a:hlinkClick r:id="rId4">
                  <a:extLst>
                    <a:ext uri="{A12FA001-AC4F-418D-AE19-62706E023703}">
                      <ahyp:hlinkClr xmlns:ahyp="http://schemas.microsoft.com/office/drawing/2018/hyperlinkcolor" val="tx"/>
                    </a:ext>
                  </a:extLst>
                </a:hlinkClick>
              </a:rPr>
              <a:t>The Trinity Knot was believed to represent the three realms of existence - earth, sea, and sky, and was associated with the triple goddess</a:t>
            </a:r>
            <a:r>
              <a:rPr lang="en-US" sz="1800" b="1" baseline="30000" dirty="0">
                <a:solidFill>
                  <a:srgbClr val="00B050"/>
                </a:solidFill>
                <a:latin typeface="Algerian"/>
                <a:ea typeface="+mn-lt"/>
                <a:cs typeface="+mn-lt"/>
                <a:hlinkClick r:id="rId4">
                  <a:extLst>
                    <a:ext uri="{A12FA001-AC4F-418D-AE19-62706E023703}">
                      <ahyp:hlinkClr xmlns:ahyp="http://schemas.microsoft.com/office/drawing/2018/hyperlinkcolor" val="tx"/>
                    </a:ext>
                  </a:extLst>
                </a:hlinkClick>
              </a:rPr>
              <a:t>5</a:t>
            </a:r>
            <a:r>
              <a:rPr lang="en-US" sz="1800" dirty="0">
                <a:solidFill>
                  <a:srgbClr val="00B050"/>
                </a:solidFill>
                <a:latin typeface="Algerian"/>
                <a:ea typeface="+mn-lt"/>
                <a:cs typeface="+mn-lt"/>
              </a:rPr>
              <a:t>.</a:t>
            </a:r>
            <a:endParaRPr lang="en-US" sz="1800" dirty="0">
              <a:solidFill>
                <a:srgbClr val="00B050"/>
              </a:solidFill>
              <a:latin typeface="Algerian"/>
            </a:endParaRPr>
          </a:p>
        </p:txBody>
      </p:sp>
      <p:pic>
        <p:nvPicPr>
          <p:cNvPr id="4" name="Picture 3">
            <a:extLst>
              <a:ext uri="{FF2B5EF4-FFF2-40B4-BE49-F238E27FC236}">
                <a16:creationId xmlns:a16="http://schemas.microsoft.com/office/drawing/2014/main" id="{36E6CE1F-9A99-F11C-7F3F-7732FD615A4F}"/>
              </a:ext>
            </a:extLst>
          </p:cNvPr>
          <p:cNvPicPr>
            <a:picLocks noChangeAspect="1"/>
          </p:cNvPicPr>
          <p:nvPr/>
        </p:nvPicPr>
        <p:blipFill>
          <a:blip r:embed="rId5"/>
          <a:stretch>
            <a:fillRect/>
          </a:stretch>
        </p:blipFill>
        <p:spPr>
          <a:xfrm>
            <a:off x="4046059" y="3587151"/>
            <a:ext cx="3150977" cy="2501660"/>
          </a:xfrm>
          <a:prstGeom prst="rect">
            <a:avLst/>
          </a:prstGeom>
        </p:spPr>
      </p:pic>
    </p:spTree>
    <p:extLst>
      <p:ext uri="{BB962C8B-B14F-4D97-AF65-F5344CB8AC3E}">
        <p14:creationId xmlns:p14="http://schemas.microsoft.com/office/powerpoint/2010/main" val="4194017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12A39-B462-DE42-2633-4182C418A934}"/>
              </a:ext>
            </a:extLst>
          </p:cNvPr>
          <p:cNvSpPr>
            <a:spLocks noGrp="1"/>
          </p:cNvSpPr>
          <p:nvPr>
            <p:ph type="title"/>
          </p:nvPr>
        </p:nvSpPr>
        <p:spPr/>
        <p:txBody>
          <a:bodyPr/>
          <a:lstStyle/>
          <a:p>
            <a:r>
              <a:rPr lang="en-US" dirty="0">
                <a:solidFill>
                  <a:srgbClr val="0070C0"/>
                </a:solidFill>
                <a:cs typeface="Aharoni"/>
              </a:rPr>
              <a:t>Balancing the Body....</a:t>
            </a:r>
            <a:endParaRPr lang="en-US" dirty="0">
              <a:solidFill>
                <a:srgbClr val="0070C0"/>
              </a:solidFill>
            </a:endParaRPr>
          </a:p>
        </p:txBody>
      </p:sp>
      <p:pic>
        <p:nvPicPr>
          <p:cNvPr id="10" name="Content Placeholder 9">
            <a:extLst>
              <a:ext uri="{FF2B5EF4-FFF2-40B4-BE49-F238E27FC236}">
                <a16:creationId xmlns:a16="http://schemas.microsoft.com/office/drawing/2014/main" id="{FB122BC1-C58E-8B8B-A316-3B4F4F3CFEB2}"/>
              </a:ext>
            </a:extLst>
          </p:cNvPr>
          <p:cNvPicPr>
            <a:picLocks noGrp="1" noChangeAspect="1"/>
          </p:cNvPicPr>
          <p:nvPr>
            <p:ph idx="1"/>
          </p:nvPr>
        </p:nvPicPr>
        <p:blipFill>
          <a:blip r:embed="rId2"/>
          <a:stretch>
            <a:fillRect/>
          </a:stretch>
        </p:blipFill>
        <p:spPr>
          <a:xfrm>
            <a:off x="9351703" y="502908"/>
            <a:ext cx="2833878" cy="3859742"/>
          </a:xfrm>
        </p:spPr>
      </p:pic>
      <p:pic>
        <p:nvPicPr>
          <p:cNvPr id="11" name="Picture 10">
            <a:extLst>
              <a:ext uri="{FF2B5EF4-FFF2-40B4-BE49-F238E27FC236}">
                <a16:creationId xmlns:a16="http://schemas.microsoft.com/office/drawing/2014/main" id="{0EC3A4BD-87F8-472C-28B1-DC73838ACAB5}"/>
              </a:ext>
            </a:extLst>
          </p:cNvPr>
          <p:cNvPicPr>
            <a:picLocks noChangeAspect="1"/>
          </p:cNvPicPr>
          <p:nvPr/>
        </p:nvPicPr>
        <p:blipFill>
          <a:blip r:embed="rId3"/>
          <a:stretch>
            <a:fillRect/>
          </a:stretch>
        </p:blipFill>
        <p:spPr>
          <a:xfrm>
            <a:off x="5651020" y="2282405"/>
            <a:ext cx="3492261" cy="4162246"/>
          </a:xfrm>
          <a:prstGeom prst="rect">
            <a:avLst/>
          </a:prstGeom>
        </p:spPr>
      </p:pic>
      <p:sp>
        <p:nvSpPr>
          <p:cNvPr id="15" name="TextBox 14">
            <a:extLst>
              <a:ext uri="{FF2B5EF4-FFF2-40B4-BE49-F238E27FC236}">
                <a16:creationId xmlns:a16="http://schemas.microsoft.com/office/drawing/2014/main" id="{588C56B2-A0CB-EDCA-AFEC-DF64E44A8193}"/>
              </a:ext>
            </a:extLst>
          </p:cNvPr>
          <p:cNvSpPr txBox="1"/>
          <p:nvPr/>
        </p:nvSpPr>
        <p:spPr>
          <a:xfrm>
            <a:off x="313688" y="1344284"/>
            <a:ext cx="5158595"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C00000"/>
                </a:solidFill>
                <a:latin typeface="Roboto"/>
                <a:ea typeface="Roboto"/>
                <a:cs typeface="Roboto"/>
              </a:rPr>
              <a:t>The Body needs to find balance in weight, activity, rest and what we eat to maintain proper weight for our height (Body Mass Index)</a:t>
            </a:r>
          </a:p>
          <a:p>
            <a:r>
              <a:rPr lang="en-US" sz="2000" b="1" dirty="0">
                <a:solidFill>
                  <a:srgbClr val="C00000"/>
                </a:solidFill>
                <a:latin typeface="Roboto"/>
                <a:ea typeface="Roboto"/>
                <a:cs typeface="Roboto"/>
              </a:rPr>
              <a:t>I am a certified Dietary Manager check out the presentations on my website reikiaccess.com under the tab "Narrated </a:t>
            </a:r>
            <a:r>
              <a:rPr lang="en-US" sz="2000" b="1" err="1">
                <a:solidFill>
                  <a:srgbClr val="C00000"/>
                </a:solidFill>
                <a:latin typeface="Roboto"/>
                <a:ea typeface="Roboto"/>
                <a:cs typeface="Roboto"/>
              </a:rPr>
              <a:t>Powerpoint</a:t>
            </a:r>
            <a:r>
              <a:rPr lang="en-US" sz="2000" b="1" dirty="0">
                <a:solidFill>
                  <a:srgbClr val="C00000"/>
                </a:solidFill>
                <a:latin typeface="Roboto"/>
                <a:ea typeface="Roboto"/>
                <a:cs typeface="Roboto"/>
              </a:rPr>
              <a:t> Presentations" ….topics Healthy Eating Diets No More! &amp; Plant Based Eating &amp; Meal Prep....as well as "Creating your exercise program" for ideas that might resonate with you....also you can look into Chakras which are energy centers in the body to find better balance...</a:t>
            </a:r>
          </a:p>
        </p:txBody>
      </p:sp>
    </p:spTree>
    <p:extLst>
      <p:ext uri="{BB962C8B-B14F-4D97-AF65-F5344CB8AC3E}">
        <p14:creationId xmlns:p14="http://schemas.microsoft.com/office/powerpoint/2010/main" val="117891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5F14D-36D2-AC82-3F1E-F4DE8F65B2F6}"/>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11BDB367-B0D7-2881-587C-8556EA6A2DC9}"/>
              </a:ext>
            </a:extLst>
          </p:cNvPr>
          <p:cNvPicPr>
            <a:picLocks noGrp="1" noChangeAspect="1"/>
          </p:cNvPicPr>
          <p:nvPr>
            <p:ph idx="1"/>
          </p:nvPr>
        </p:nvPicPr>
        <p:blipFill>
          <a:blip r:embed="rId2"/>
          <a:stretch>
            <a:fillRect/>
          </a:stretch>
        </p:blipFill>
        <p:spPr>
          <a:xfrm>
            <a:off x="226298" y="229739"/>
            <a:ext cx="5887820" cy="5685666"/>
          </a:xfrm>
        </p:spPr>
      </p:pic>
      <p:pic>
        <p:nvPicPr>
          <p:cNvPr id="10" name="Picture 9">
            <a:extLst>
              <a:ext uri="{FF2B5EF4-FFF2-40B4-BE49-F238E27FC236}">
                <a16:creationId xmlns:a16="http://schemas.microsoft.com/office/drawing/2014/main" id="{992AAC19-EBD9-F29B-6F34-73D1057ED564}"/>
              </a:ext>
            </a:extLst>
          </p:cNvPr>
          <p:cNvPicPr>
            <a:picLocks noChangeAspect="1"/>
          </p:cNvPicPr>
          <p:nvPr/>
        </p:nvPicPr>
        <p:blipFill>
          <a:blip r:embed="rId3"/>
          <a:stretch>
            <a:fillRect/>
          </a:stretch>
        </p:blipFill>
        <p:spPr>
          <a:xfrm>
            <a:off x="6365755" y="368420"/>
            <a:ext cx="5010150" cy="6667500"/>
          </a:xfrm>
          <a:prstGeom prst="rect">
            <a:avLst/>
          </a:prstGeom>
        </p:spPr>
      </p:pic>
    </p:spTree>
    <p:extLst>
      <p:ext uri="{BB962C8B-B14F-4D97-AF65-F5344CB8AC3E}">
        <p14:creationId xmlns:p14="http://schemas.microsoft.com/office/powerpoint/2010/main" val="3925570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6EAD5-5599-3707-6D66-564049DF70A9}"/>
              </a:ext>
            </a:extLst>
          </p:cNvPr>
          <p:cNvSpPr>
            <a:spLocks noGrp="1"/>
          </p:cNvSpPr>
          <p:nvPr>
            <p:ph type="title"/>
          </p:nvPr>
        </p:nvSpPr>
        <p:spPr>
          <a:xfrm>
            <a:off x="838200" y="365125"/>
            <a:ext cx="10515600" cy="807979"/>
          </a:xfrm>
        </p:spPr>
        <p:txBody>
          <a:bodyPr/>
          <a:lstStyle/>
          <a:p>
            <a:r>
              <a:rPr lang="en-US" dirty="0">
                <a:solidFill>
                  <a:srgbClr val="00B050"/>
                </a:solidFill>
                <a:cs typeface="Aharoni"/>
              </a:rPr>
              <a:t>Balancing the Mind....</a:t>
            </a:r>
            <a:endParaRPr lang="en-US" dirty="0">
              <a:solidFill>
                <a:srgbClr val="00B050"/>
              </a:solidFill>
            </a:endParaRPr>
          </a:p>
        </p:txBody>
      </p:sp>
      <p:pic>
        <p:nvPicPr>
          <p:cNvPr id="4" name="Content Placeholder 3">
            <a:extLst>
              <a:ext uri="{FF2B5EF4-FFF2-40B4-BE49-F238E27FC236}">
                <a16:creationId xmlns:a16="http://schemas.microsoft.com/office/drawing/2014/main" id="{421B134A-8BF7-A33F-50C1-8B1A58B7BEE3}"/>
              </a:ext>
            </a:extLst>
          </p:cNvPr>
          <p:cNvPicPr>
            <a:picLocks noGrp="1" noChangeAspect="1"/>
          </p:cNvPicPr>
          <p:nvPr>
            <p:ph idx="1"/>
          </p:nvPr>
        </p:nvPicPr>
        <p:blipFill>
          <a:blip r:embed="rId2"/>
          <a:stretch>
            <a:fillRect/>
          </a:stretch>
        </p:blipFill>
        <p:spPr>
          <a:xfrm>
            <a:off x="8718522" y="546040"/>
            <a:ext cx="3093824" cy="3859742"/>
          </a:xfrm>
        </p:spPr>
      </p:pic>
      <p:pic>
        <p:nvPicPr>
          <p:cNvPr id="5" name="Picture 4">
            <a:extLst>
              <a:ext uri="{FF2B5EF4-FFF2-40B4-BE49-F238E27FC236}">
                <a16:creationId xmlns:a16="http://schemas.microsoft.com/office/drawing/2014/main" id="{2F2C1915-C43A-69E7-684C-B018CC05BD88}"/>
              </a:ext>
            </a:extLst>
          </p:cNvPr>
          <p:cNvPicPr>
            <a:picLocks noChangeAspect="1"/>
          </p:cNvPicPr>
          <p:nvPr/>
        </p:nvPicPr>
        <p:blipFill>
          <a:blip r:embed="rId3"/>
          <a:stretch>
            <a:fillRect/>
          </a:stretch>
        </p:blipFill>
        <p:spPr>
          <a:xfrm>
            <a:off x="2690273" y="2594125"/>
            <a:ext cx="6020699" cy="4257675"/>
          </a:xfrm>
          <a:prstGeom prst="rect">
            <a:avLst/>
          </a:prstGeom>
        </p:spPr>
      </p:pic>
      <p:sp>
        <p:nvSpPr>
          <p:cNvPr id="7" name="TextBox 6">
            <a:extLst>
              <a:ext uri="{FF2B5EF4-FFF2-40B4-BE49-F238E27FC236}">
                <a16:creationId xmlns:a16="http://schemas.microsoft.com/office/drawing/2014/main" id="{59D4264F-C56F-B2F0-3A82-DCD4D165AB12}"/>
              </a:ext>
            </a:extLst>
          </p:cNvPr>
          <p:cNvSpPr txBox="1"/>
          <p:nvPr/>
        </p:nvSpPr>
        <p:spPr>
          <a:xfrm>
            <a:off x="215661" y="1192709"/>
            <a:ext cx="836474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70C0"/>
                </a:solidFill>
                <a:latin typeface="Calibri"/>
                <a:ea typeface="Calibri"/>
                <a:cs typeface="Calibri"/>
              </a:rPr>
              <a:t>Buddhism believes we have a "Monkey Mind" that jumps from thought to thought...for me I tame that by mind training of Meditation...if this is new to you check out on Netflix the series "Guide to Meditation"...also it helps to re-wire negative </a:t>
            </a:r>
            <a:r>
              <a:rPr lang="en-US" b="1" err="1">
                <a:solidFill>
                  <a:srgbClr val="0070C0"/>
                </a:solidFill>
                <a:latin typeface="Calibri"/>
                <a:ea typeface="Calibri"/>
                <a:cs typeface="Calibri"/>
              </a:rPr>
              <a:t>self talk</a:t>
            </a:r>
            <a:r>
              <a:rPr lang="en-US" b="1" dirty="0">
                <a:solidFill>
                  <a:srgbClr val="0070C0"/>
                </a:solidFill>
                <a:latin typeface="Calibri"/>
                <a:ea typeface="Calibri"/>
                <a:cs typeface="Calibri"/>
              </a:rPr>
              <a:t> with more positive affirmations for growth</a:t>
            </a:r>
          </a:p>
        </p:txBody>
      </p:sp>
    </p:spTree>
    <p:extLst>
      <p:ext uri="{BB962C8B-B14F-4D97-AF65-F5344CB8AC3E}">
        <p14:creationId xmlns:p14="http://schemas.microsoft.com/office/powerpoint/2010/main" val="2052351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EF5D8-1671-471D-E369-87A6255B82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B6D3AC7-4A24-0679-955F-6D0DA2E6D588}"/>
              </a:ext>
            </a:extLst>
          </p:cNvPr>
          <p:cNvPicPr>
            <a:picLocks noGrp="1" noChangeAspect="1"/>
          </p:cNvPicPr>
          <p:nvPr>
            <p:ph idx="1"/>
          </p:nvPr>
        </p:nvPicPr>
        <p:blipFill>
          <a:blip r:embed="rId2"/>
          <a:stretch>
            <a:fillRect/>
          </a:stretch>
        </p:blipFill>
        <p:spPr>
          <a:xfrm>
            <a:off x="111715" y="-300"/>
            <a:ext cx="4664874" cy="4779893"/>
          </a:xfrm>
        </p:spPr>
      </p:pic>
      <p:pic>
        <p:nvPicPr>
          <p:cNvPr id="5" name="Picture 4">
            <a:extLst>
              <a:ext uri="{FF2B5EF4-FFF2-40B4-BE49-F238E27FC236}">
                <a16:creationId xmlns:a16="http://schemas.microsoft.com/office/drawing/2014/main" id="{C31D5808-500C-96A5-C33D-AC0D6755A4C2}"/>
              </a:ext>
            </a:extLst>
          </p:cNvPr>
          <p:cNvPicPr>
            <a:picLocks noChangeAspect="1"/>
          </p:cNvPicPr>
          <p:nvPr/>
        </p:nvPicPr>
        <p:blipFill>
          <a:blip r:embed="rId3"/>
          <a:stretch>
            <a:fillRect/>
          </a:stretch>
        </p:blipFill>
        <p:spPr>
          <a:xfrm>
            <a:off x="6548887" y="359434"/>
            <a:ext cx="6858000" cy="6858000"/>
          </a:xfrm>
          <a:prstGeom prst="rect">
            <a:avLst/>
          </a:prstGeom>
        </p:spPr>
      </p:pic>
      <p:pic>
        <p:nvPicPr>
          <p:cNvPr id="6" name="Picture 5">
            <a:extLst>
              <a:ext uri="{FF2B5EF4-FFF2-40B4-BE49-F238E27FC236}">
                <a16:creationId xmlns:a16="http://schemas.microsoft.com/office/drawing/2014/main" id="{285FB79D-0C34-AC7C-FDCB-7839B63BE4CE}"/>
              </a:ext>
            </a:extLst>
          </p:cNvPr>
          <p:cNvPicPr>
            <a:picLocks noChangeAspect="1"/>
          </p:cNvPicPr>
          <p:nvPr/>
        </p:nvPicPr>
        <p:blipFill>
          <a:blip r:embed="rId4"/>
          <a:stretch>
            <a:fillRect/>
          </a:stretch>
        </p:blipFill>
        <p:spPr>
          <a:xfrm>
            <a:off x="4433977" y="2091905"/>
            <a:ext cx="3769744" cy="4773284"/>
          </a:xfrm>
          <a:prstGeom prst="rect">
            <a:avLst/>
          </a:prstGeom>
        </p:spPr>
      </p:pic>
    </p:spTree>
    <p:extLst>
      <p:ext uri="{BB962C8B-B14F-4D97-AF65-F5344CB8AC3E}">
        <p14:creationId xmlns:p14="http://schemas.microsoft.com/office/powerpoint/2010/main" val="1109079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A7C0B-0AB3-B592-7D39-BC785387043E}"/>
              </a:ext>
            </a:extLst>
          </p:cNvPr>
          <p:cNvSpPr>
            <a:spLocks noGrp="1"/>
          </p:cNvSpPr>
          <p:nvPr>
            <p:ph type="title"/>
          </p:nvPr>
        </p:nvSpPr>
        <p:spPr/>
        <p:txBody>
          <a:bodyPr/>
          <a:lstStyle/>
          <a:p>
            <a:r>
              <a:rPr lang="en-US" dirty="0">
                <a:solidFill>
                  <a:srgbClr val="7030A0"/>
                </a:solidFill>
                <a:cs typeface="Aharoni"/>
              </a:rPr>
              <a:t>Balancing the Spirit....</a:t>
            </a:r>
            <a:endParaRPr lang="en-US" dirty="0">
              <a:solidFill>
                <a:srgbClr val="7030A0"/>
              </a:solidFill>
            </a:endParaRPr>
          </a:p>
        </p:txBody>
      </p:sp>
      <p:pic>
        <p:nvPicPr>
          <p:cNvPr id="13" name="Content Placeholder 12">
            <a:extLst>
              <a:ext uri="{FF2B5EF4-FFF2-40B4-BE49-F238E27FC236}">
                <a16:creationId xmlns:a16="http://schemas.microsoft.com/office/drawing/2014/main" id="{153C21DA-7E54-1147-916B-08EA731063A6}"/>
              </a:ext>
            </a:extLst>
          </p:cNvPr>
          <p:cNvPicPr>
            <a:picLocks noGrp="1" noChangeAspect="1"/>
          </p:cNvPicPr>
          <p:nvPr>
            <p:ph idx="1"/>
          </p:nvPr>
        </p:nvPicPr>
        <p:blipFill>
          <a:blip r:embed="rId2"/>
          <a:stretch>
            <a:fillRect/>
          </a:stretch>
        </p:blipFill>
        <p:spPr>
          <a:xfrm>
            <a:off x="7817978" y="891097"/>
            <a:ext cx="3859742" cy="3859742"/>
          </a:xfrm>
        </p:spPr>
      </p:pic>
      <p:sp>
        <p:nvSpPr>
          <p:cNvPr id="14" name="TextBox 13">
            <a:extLst>
              <a:ext uri="{FF2B5EF4-FFF2-40B4-BE49-F238E27FC236}">
                <a16:creationId xmlns:a16="http://schemas.microsoft.com/office/drawing/2014/main" id="{D04AD06B-9506-4105-75CE-71AB757663E7}"/>
              </a:ext>
            </a:extLst>
          </p:cNvPr>
          <p:cNvSpPr txBox="1"/>
          <p:nvPr/>
        </p:nvSpPr>
        <p:spPr>
          <a:xfrm>
            <a:off x="831439" y="1382980"/>
            <a:ext cx="669697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0B050"/>
                </a:solidFill>
                <a:latin typeface="Aharoni"/>
                <a:cs typeface="Aharoni"/>
              </a:rPr>
              <a:t>For me the first step to balance the spirit is find an </a:t>
            </a:r>
            <a:r>
              <a:rPr lang="en-US" sz="2400" b="1" err="1">
                <a:solidFill>
                  <a:srgbClr val="00B050"/>
                </a:solidFill>
                <a:latin typeface="Aharoni"/>
                <a:cs typeface="Aharoni"/>
              </a:rPr>
              <a:t>aunthentic</a:t>
            </a:r>
            <a:r>
              <a:rPr lang="en-US" sz="2400" b="1" dirty="0">
                <a:solidFill>
                  <a:srgbClr val="00B050"/>
                </a:solidFill>
                <a:latin typeface="Aharoni"/>
                <a:cs typeface="Aharoni"/>
              </a:rPr>
              <a:t> image of Source that feeds your Spirit....maybe NOT a male father figure keeping tabs on your wrong doings but a more </a:t>
            </a:r>
            <a:r>
              <a:rPr lang="en-US" sz="2400" b="1" err="1">
                <a:solidFill>
                  <a:srgbClr val="00B050"/>
                </a:solidFill>
                <a:latin typeface="Aharoni"/>
                <a:cs typeface="Aharoni"/>
              </a:rPr>
              <a:t>nuturing</a:t>
            </a:r>
            <a:r>
              <a:rPr lang="en-US" sz="2400" b="1" dirty="0">
                <a:solidFill>
                  <a:srgbClr val="00B050"/>
                </a:solidFill>
                <a:latin typeface="Aharoni"/>
                <a:cs typeface="Aharoni"/>
              </a:rPr>
              <a:t> image...maybe earth mother....the sunrise...for me it is the ocean....nature can be a more inviting image of Source.</a:t>
            </a:r>
          </a:p>
          <a:p>
            <a:r>
              <a:rPr lang="en-US" sz="2400" b="1" dirty="0">
                <a:solidFill>
                  <a:srgbClr val="00B050"/>
                </a:solidFill>
                <a:latin typeface="Aharoni"/>
                <a:cs typeface="Aharoni"/>
              </a:rPr>
              <a:t>Try to remember a moment when you FELT being in the presence of Source....maybe that can be your new image of Source that can feed you spirit?</a:t>
            </a:r>
          </a:p>
        </p:txBody>
      </p:sp>
    </p:spTree>
    <p:extLst>
      <p:ext uri="{BB962C8B-B14F-4D97-AF65-F5344CB8AC3E}">
        <p14:creationId xmlns:p14="http://schemas.microsoft.com/office/powerpoint/2010/main" val="308385880"/>
      </p:ext>
    </p:extLst>
  </p:cSld>
  <p:clrMapOvr>
    <a:masterClrMapping/>
  </p:clrMapOvr>
</p:sld>
</file>

<file path=ppt/theme/theme1.xml><?xml version="1.0" encoding="utf-8"?>
<a:theme xmlns:a="http://schemas.openxmlformats.org/drawingml/2006/main" name="ShapesVTI">
  <a:themeElements>
    <a:clrScheme name="Office">
      <a:dk1>
        <a:srgbClr val="000000"/>
      </a:dk1>
      <a:lt1>
        <a:srgbClr val="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Festival">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ShapesVTI</vt:lpstr>
      <vt:lpstr>Balancing the Trinity</vt:lpstr>
      <vt:lpstr>What does the word "Trinity" mean?</vt:lpstr>
      <vt:lpstr>Why balance the concept of Trinity?</vt:lpstr>
      <vt:lpstr>Other Celetic images of the trinity....</vt:lpstr>
      <vt:lpstr>Balancing the Body....</vt:lpstr>
      <vt:lpstr>PowerPoint Presentation</vt:lpstr>
      <vt:lpstr>Balancing the Mind....</vt:lpstr>
      <vt:lpstr>PowerPoint Presentation</vt:lpstr>
      <vt:lpstr>Balancing the Spirit....</vt:lpstr>
      <vt:lpstr>Move from Doing to BEING.....</vt:lpstr>
      <vt:lpstr>PowerPoint Presentation</vt:lpstr>
      <vt:lpstr>PowerPoint Presentation</vt:lpstr>
      <vt:lpstr>PowerPoint Presentation</vt:lpstr>
      <vt:lpstr>Find some balance....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335</cp:revision>
  <dcterms:created xsi:type="dcterms:W3CDTF">2025-05-01T08:19:16Z</dcterms:created>
  <dcterms:modified xsi:type="dcterms:W3CDTF">2025-05-01T09:24:35Z</dcterms:modified>
</cp:coreProperties>
</file>